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289" r:id="rId3"/>
    <p:sldId id="290" r:id="rId4"/>
    <p:sldId id="281" r:id="rId5"/>
    <p:sldId id="282" r:id="rId6"/>
    <p:sldId id="283" r:id="rId7"/>
    <p:sldId id="284" r:id="rId8"/>
    <p:sldId id="285" r:id="rId9"/>
    <p:sldId id="287" r:id="rId10"/>
    <p:sldId id="298" r:id="rId11"/>
    <p:sldId id="331" r:id="rId12"/>
    <p:sldId id="327" r:id="rId13"/>
    <p:sldId id="276" r:id="rId14"/>
    <p:sldId id="309" r:id="rId15"/>
    <p:sldId id="311" r:id="rId16"/>
    <p:sldId id="312" r:id="rId17"/>
    <p:sldId id="328" r:id="rId18"/>
    <p:sldId id="320" r:id="rId19"/>
    <p:sldId id="322" r:id="rId20"/>
    <p:sldId id="323" r:id="rId21"/>
    <p:sldId id="321" r:id="rId22"/>
    <p:sldId id="292" r:id="rId23"/>
    <p:sldId id="293" r:id="rId24"/>
    <p:sldId id="26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ricBowman" initials="E"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EFB"/>
    <a:srgbClr val="3F3F3F"/>
    <a:srgbClr val="252525"/>
    <a:srgbClr val="AB6E45"/>
    <a:srgbClr val="A0441D"/>
    <a:srgbClr val="BC6210"/>
    <a:srgbClr val="3F3333"/>
    <a:srgbClr val="B60F24"/>
    <a:srgbClr val="010400"/>
    <a:srgbClr val="74D2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34" autoAdjust="0"/>
    <p:restoredTop sz="70213" autoAdjust="0"/>
  </p:normalViewPr>
  <p:slideViewPr>
    <p:cSldViewPr snapToGrid="0" snapToObjects="1">
      <p:cViewPr varScale="1">
        <p:scale>
          <a:sx n="81" d="100"/>
          <a:sy n="81" d="100"/>
        </p:scale>
        <p:origin x="-1656" y="-104"/>
      </p:cViewPr>
      <p:guideLst>
        <p:guide orient="horz" pos="2160"/>
        <p:guide pos="2880"/>
      </p:guideLst>
    </p:cSldViewPr>
  </p:slideViewPr>
  <p:outlineViewPr>
    <p:cViewPr>
      <p:scale>
        <a:sx n="33" d="100"/>
        <a:sy n="33" d="100"/>
      </p:scale>
      <p:origin x="0" y="305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236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2-05-16T22:17:57.358" idx="3">
    <p:pos x="106" y="106"/>
    <p:text>lets put this slide about sparc after the steps to open source...maybe something like who is sparc in 60 seconds and just run through all the cool stuff we do on 6 seconds each slide for ten slides in a row...wow them</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31BE94-7A43-43D6-83C9-DB298EBFE884}" type="datetimeFigureOut">
              <a:rPr lang="en-US" smtClean="0"/>
              <a:pPr/>
              <a:t>5/23/12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0FB129-917C-4F5B-8C90-2F655371AC89}" type="slidenum">
              <a:rPr lang="en-US" smtClean="0"/>
              <a:pPr/>
              <a:t>‹#›</a:t>
            </a:fld>
            <a:endParaRPr lang="en-US"/>
          </a:p>
        </p:txBody>
      </p:sp>
    </p:spTree>
    <p:extLst>
      <p:ext uri="{BB962C8B-B14F-4D97-AF65-F5344CB8AC3E}">
        <p14:creationId xmlns:p14="http://schemas.microsoft.com/office/powerpoint/2010/main" val="2156830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513EB8-CCE5-4719-BE6C-C413A02AE8D1}" type="datetimeFigureOut">
              <a:rPr lang="en-US" smtClean="0"/>
              <a:pPr/>
              <a:t>5/23/12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E2138-1F09-4B58-B9A1-54672F1051A9}" type="slidenum">
              <a:rPr lang="en-US" smtClean="0"/>
              <a:pPr/>
              <a:t>‹#›</a:t>
            </a:fld>
            <a:endParaRPr lang="en-US"/>
          </a:p>
        </p:txBody>
      </p:sp>
    </p:spTree>
    <p:extLst>
      <p:ext uri="{BB962C8B-B14F-4D97-AF65-F5344CB8AC3E}">
        <p14:creationId xmlns:p14="http://schemas.microsoft.com/office/powerpoint/2010/main" val="356581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a:t>
            </a:r>
            <a:r>
              <a:rPr lang="en-US" baseline="0" dirty="0" smtClean="0"/>
              <a:t> you for having me</a:t>
            </a:r>
          </a:p>
          <a:p>
            <a:r>
              <a:rPr lang="en-US" baseline="0" dirty="0" smtClean="0"/>
              <a:t>I’m really glad and honored to be here</a:t>
            </a:r>
          </a:p>
          <a:p>
            <a:r>
              <a:rPr lang="en-US" baseline="0" dirty="0" smtClean="0"/>
              <a:t>What a great event this is…how about a quick round of applause once again for mil-</a:t>
            </a:r>
            <a:r>
              <a:rPr lang="en-US" baseline="0" dirty="0" err="1" smtClean="0"/>
              <a:t>oss</a:t>
            </a:r>
            <a:r>
              <a:rPr lang="en-US" baseline="0" dirty="0" smtClean="0">
                <a:sym typeface="Wingdings"/>
              </a:rPr>
              <a:t></a:t>
            </a:r>
            <a:endParaRPr lang="en-US"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dirty="0" smtClean="0"/>
              <a:t>Before I</a:t>
            </a:r>
            <a:r>
              <a:rPr lang="en-US" sz="1200" baseline="0" dirty="0" smtClean="0"/>
              <a:t> go any further let me take a moment to </a:t>
            </a:r>
          </a:p>
          <a:p>
            <a:r>
              <a:rPr lang="en-US" sz="1200" dirty="0" smtClean="0"/>
              <a:t>Make it personal and tel</a:t>
            </a:r>
            <a:r>
              <a:rPr lang="en-US" sz="1200" baseline="0" dirty="0" smtClean="0"/>
              <a:t>l you why SPARC open sources</a:t>
            </a:r>
            <a:endParaRPr lang="en-US" sz="1200" dirty="0" smtClean="0"/>
          </a:p>
          <a:p>
            <a:r>
              <a:rPr lang="en-US" sz="1200" kern="1200" baseline="0" dirty="0" smtClean="0">
                <a:solidFill>
                  <a:schemeClr val="tx1"/>
                </a:solidFill>
                <a:latin typeface="+mn-lt"/>
                <a:ea typeface="+mn-ea"/>
                <a:cs typeface="+mn-cs"/>
              </a:rPr>
              <a:t>At SPARC we do not believe in holding something of value tightly and closely to our chest.</a:t>
            </a:r>
          </a:p>
          <a:p>
            <a:r>
              <a:rPr lang="en-US" sz="1200" kern="1200" baseline="0" dirty="0" smtClean="0">
                <a:solidFill>
                  <a:schemeClr val="tx1"/>
                </a:solidFill>
                <a:latin typeface="+mn-lt"/>
                <a:ea typeface="+mn-ea"/>
                <a:cs typeface="+mn-cs"/>
              </a:rPr>
              <a:t>For us, especially with the growth we see and agility we move with it requires too much effort and energy to take that tightly held value and retain its value or make it more valuable</a:t>
            </a:r>
          </a:p>
          <a:p>
            <a:r>
              <a:rPr lang="en-US" sz="1200" kern="1200" baseline="0" dirty="0" smtClean="0">
                <a:solidFill>
                  <a:schemeClr val="tx1"/>
                </a:solidFill>
                <a:latin typeface="+mn-lt"/>
                <a:ea typeface="+mn-ea"/>
                <a:cs typeface="+mn-cs"/>
              </a:rPr>
              <a:t>In fact, we believe the full value can only be achieved by sharing and letting others help us make it more valuable</a:t>
            </a:r>
          </a:p>
          <a:p>
            <a:r>
              <a:rPr lang="en-US" sz="1200" kern="1200" baseline="0" dirty="0" smtClean="0">
                <a:solidFill>
                  <a:schemeClr val="tx1"/>
                </a:solidFill>
                <a:latin typeface="+mn-lt"/>
                <a:ea typeface="+mn-ea"/>
                <a:cs typeface="+mn-cs"/>
              </a:rPr>
              <a:t>We have seen the rewards of the promises I made earlier of a more</a:t>
            </a:r>
          </a:p>
          <a:p>
            <a:r>
              <a:rPr lang="en-US" sz="1200" kern="1200" baseline="0" dirty="0" smtClean="0">
                <a:solidFill>
                  <a:schemeClr val="tx1"/>
                </a:solidFill>
                <a:latin typeface="+mn-lt"/>
                <a:ea typeface="+mn-ea"/>
                <a:cs typeface="+mn-cs"/>
              </a:rPr>
              <a:t>Engaged, excited and innovative workforce</a:t>
            </a:r>
          </a:p>
          <a:p>
            <a:r>
              <a:rPr lang="en-US" sz="1200" kern="1200" baseline="0" dirty="0" smtClean="0">
                <a:solidFill>
                  <a:schemeClr val="tx1"/>
                </a:solidFill>
                <a:latin typeface="+mn-lt"/>
                <a:ea typeface="+mn-ea"/>
                <a:cs typeface="+mn-cs"/>
              </a:rPr>
              <a:t>Understanding our business and processes better</a:t>
            </a:r>
          </a:p>
          <a:p>
            <a:r>
              <a:rPr lang="en-US" sz="1200" kern="1200" baseline="0" dirty="0" smtClean="0">
                <a:solidFill>
                  <a:schemeClr val="tx1"/>
                </a:solidFill>
                <a:latin typeface="+mn-lt"/>
                <a:ea typeface="+mn-ea"/>
                <a:cs typeface="+mn-cs"/>
              </a:rPr>
              <a:t>Of our competitors and even companies in other markets become our collaborators</a:t>
            </a:r>
          </a:p>
          <a:p>
            <a:r>
              <a:rPr lang="en-US" sz="1200" kern="1200" baseline="0" dirty="0" smtClean="0">
                <a:solidFill>
                  <a:schemeClr val="tx1"/>
                </a:solidFill>
                <a:latin typeface="+mn-lt"/>
                <a:ea typeface="+mn-ea"/>
                <a:cs typeface="+mn-cs"/>
              </a:rPr>
              <a:t>We do not open source everything…yet</a:t>
            </a:r>
          </a:p>
          <a:p>
            <a:r>
              <a:rPr lang="en-US" sz="1200" kern="1200" baseline="0" dirty="0" smtClean="0">
                <a:solidFill>
                  <a:schemeClr val="tx1"/>
                </a:solidFill>
                <a:latin typeface="+mn-lt"/>
                <a:ea typeface="+mn-ea"/>
                <a:cs typeface="+mn-cs"/>
              </a:rPr>
              <a:t>But we are open sourcing more and more every day</a:t>
            </a:r>
          </a:p>
          <a:p>
            <a:r>
              <a:rPr lang="en-US" sz="1200" kern="1200" baseline="0" dirty="0" smtClean="0">
                <a:solidFill>
                  <a:schemeClr val="tx1"/>
                </a:solidFill>
                <a:latin typeface="+mn-lt"/>
                <a:ea typeface="+mn-ea"/>
                <a:cs typeface="+mn-cs"/>
              </a:rPr>
              <a:t>And we are only seeing positive results and success from it</a:t>
            </a:r>
          </a:p>
          <a:p>
            <a:r>
              <a:rPr lang="en-US" sz="1200" kern="1200" baseline="0" dirty="0" smtClean="0">
                <a:solidFill>
                  <a:schemeClr val="tx1"/>
                </a:solidFill>
                <a:latin typeface="+mn-lt"/>
                <a:ea typeface="+mn-ea"/>
                <a:cs typeface="+mn-cs"/>
              </a:rPr>
              <a:t>We have no reason not to open source</a:t>
            </a:r>
          </a:p>
          <a:p>
            <a:r>
              <a:rPr lang="en-US" sz="1200" kern="1200" baseline="0" dirty="0" smtClean="0">
                <a:solidFill>
                  <a:schemeClr val="tx1"/>
                </a:solidFill>
                <a:latin typeface="+mn-lt"/>
                <a:ea typeface="+mn-ea"/>
                <a:cs typeface="+mn-cs"/>
              </a:rPr>
              <a:t>You maybe saying to yourself, I get the steps and why you do it, but I’m not sure of what I can actually do</a:t>
            </a:r>
          </a:p>
          <a:p>
            <a:r>
              <a:rPr lang="en-US" sz="1200" kern="1200" baseline="0" dirty="0" smtClean="0">
                <a:solidFill>
                  <a:schemeClr val="tx1"/>
                </a:solidFill>
                <a:latin typeface="+mn-lt"/>
                <a:ea typeface="+mn-ea"/>
                <a:cs typeface="+mn-cs"/>
              </a:rPr>
              <a:t>Let me give you some examples</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10</a:t>
            </a:fld>
            <a:endParaRPr lang="en-US"/>
          </a:p>
        </p:txBody>
      </p:sp>
    </p:spTree>
    <p:extLst>
      <p:ext uri="{BB962C8B-B14F-4D97-AF65-F5344CB8AC3E}">
        <p14:creationId xmlns:p14="http://schemas.microsoft.com/office/powerpoint/2010/main" val="328871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Hackathons</a:t>
            </a:r>
            <a:endParaRPr lang="en-US" dirty="0" smtClean="0"/>
          </a:p>
          <a:p>
            <a:r>
              <a:rPr lang="en-US" dirty="0" smtClean="0"/>
              <a:t>	Describe</a:t>
            </a:r>
            <a:r>
              <a:rPr lang="en-US" baseline="0" dirty="0" smtClean="0"/>
              <a:t> the event</a:t>
            </a:r>
          </a:p>
          <a:p>
            <a:r>
              <a:rPr lang="en-US" baseline="0" dirty="0" smtClean="0"/>
              <a:t>	Open to any and everyone</a:t>
            </a:r>
          </a:p>
          <a:p>
            <a:r>
              <a:rPr lang="en-US" baseline="0" dirty="0" smtClean="0"/>
              <a:t>	Code is open sourced</a:t>
            </a:r>
          </a:p>
          <a:p>
            <a:r>
              <a:rPr lang="en-US" baseline="0" dirty="0" smtClean="0"/>
              <a:t>	Volunteers have made it better</a:t>
            </a:r>
            <a:endParaRPr lang="en-US" dirty="0" smtClean="0"/>
          </a:p>
          <a:p>
            <a:r>
              <a:rPr lang="en-US" baseline="0" dirty="0" smtClean="0"/>
              <a:t>HR</a:t>
            </a:r>
          </a:p>
          <a:p>
            <a:r>
              <a:rPr lang="en-US" baseline="0" dirty="0" smtClean="0"/>
              <a:t>	We give it away</a:t>
            </a:r>
          </a:p>
          <a:p>
            <a:r>
              <a:rPr lang="en-US" baseline="0" dirty="0" smtClean="0"/>
              <a:t>	70 companies have seen it</a:t>
            </a:r>
          </a:p>
          <a:p>
            <a:r>
              <a:rPr lang="en-US" baseline="0" dirty="0" smtClean="0"/>
              <a:t>	Some of those actively contribute</a:t>
            </a:r>
          </a:p>
          <a:p>
            <a:r>
              <a:rPr lang="en-US" baseline="0" dirty="0" smtClean="0"/>
              <a:t>	Even SPARC Team Members contribute</a:t>
            </a:r>
          </a:p>
          <a:p>
            <a:r>
              <a:rPr lang="en-US" baseline="0" dirty="0" smtClean="0"/>
              <a:t>SPARC U (it time allows)</a:t>
            </a:r>
          </a:p>
          <a:p>
            <a:r>
              <a:rPr lang="en-US" baseline="0" dirty="0" smtClean="0"/>
              <a:t>	Open to the public</a:t>
            </a:r>
          </a:p>
          <a:p>
            <a:r>
              <a:rPr lang="en-US" baseline="0" dirty="0" smtClean="0"/>
              <a:t>	User Groups</a:t>
            </a:r>
          </a:p>
          <a:p>
            <a:r>
              <a:rPr lang="en-US" baseline="0" dirty="0" smtClean="0"/>
              <a:t>	</a:t>
            </a:r>
            <a:r>
              <a:rPr lang="en-US" baseline="0" dirty="0" err="1" smtClean="0"/>
              <a:t>GitHub</a:t>
            </a:r>
            <a:r>
              <a:rPr lang="en-US" baseline="0" dirty="0" smtClean="0"/>
              <a:t>, </a:t>
            </a:r>
            <a:r>
              <a:rPr lang="en-US" baseline="0" dirty="0" err="1" smtClean="0"/>
              <a:t>VMWare</a:t>
            </a:r>
            <a:r>
              <a:rPr lang="en-US" baseline="0" dirty="0" smtClean="0"/>
              <a:t>, Health and Wellness, Employee Recognition</a:t>
            </a:r>
          </a:p>
          <a:p>
            <a:r>
              <a:rPr lang="en-US" baseline="0" dirty="0" smtClean="0"/>
              <a:t>	Team Member generated content: Java Certifications, Mobile Development, Presentation Zen, IA &amp; Security</a:t>
            </a:r>
          </a:p>
          <a:p>
            <a:r>
              <a:rPr lang="en-US" baseline="0" dirty="0" smtClean="0"/>
              <a:t>	Feedback, surveys – how do we make it better</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11</a:t>
            </a:fld>
            <a:endParaRPr lang="en-US"/>
          </a:p>
        </p:txBody>
      </p:sp>
    </p:spTree>
    <p:extLst>
      <p:ext uri="{BB962C8B-B14F-4D97-AF65-F5344CB8AC3E}">
        <p14:creationId xmlns:p14="http://schemas.microsoft.com/office/powerpoint/2010/main" val="390245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12</a:t>
            </a:fld>
            <a:endParaRPr lang="en-US"/>
          </a:p>
        </p:txBody>
      </p:sp>
    </p:spTree>
    <p:extLst>
      <p:ext uri="{BB962C8B-B14F-4D97-AF65-F5344CB8AC3E}">
        <p14:creationId xmlns:p14="http://schemas.microsoft.com/office/powerpoint/2010/main" val="3301936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Re-iterate slide bullets</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13</a:t>
            </a:fld>
            <a:endParaRPr lang="en-US"/>
          </a:p>
        </p:txBody>
      </p:sp>
    </p:spTree>
    <p:extLst>
      <p:ext uri="{BB962C8B-B14F-4D97-AF65-F5344CB8AC3E}">
        <p14:creationId xmlns:p14="http://schemas.microsoft.com/office/powerpoint/2010/main" val="469601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 lot</a:t>
            </a:r>
            <a:r>
              <a:rPr lang="en-US" baseline="0" dirty="0" smtClean="0"/>
              <a:t> of open source projects</a:t>
            </a:r>
          </a:p>
          <a:p>
            <a:r>
              <a:rPr lang="en-US" baseline="0" dirty="0" smtClean="0"/>
              <a:t>A few not listed here</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14</a:t>
            </a:fld>
            <a:endParaRPr lang="en-US"/>
          </a:p>
        </p:txBody>
      </p:sp>
    </p:spTree>
    <p:extLst>
      <p:ext uri="{BB962C8B-B14F-4D97-AF65-F5344CB8AC3E}">
        <p14:creationId xmlns:p14="http://schemas.microsoft.com/office/powerpoint/2010/main" val="216228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a:t>
            </a:r>
            <a:r>
              <a:rPr lang="en-US" baseline="0" dirty="0" smtClean="0"/>
              <a:t> in step 2 Contribute we give back to the community </a:t>
            </a:r>
          </a:p>
          <a:p>
            <a:r>
              <a:rPr lang="en-US" baseline="0" dirty="0" smtClean="0"/>
              <a:t>Having contributed to the projects you see here</a:t>
            </a:r>
            <a:endParaRPr lang="en-US" dirty="0"/>
          </a:p>
        </p:txBody>
      </p:sp>
      <p:sp>
        <p:nvSpPr>
          <p:cNvPr id="4" name="Slide Number Placeholder 3"/>
          <p:cNvSpPr>
            <a:spLocks noGrp="1"/>
          </p:cNvSpPr>
          <p:nvPr>
            <p:ph type="sldNum" sz="quarter" idx="10"/>
          </p:nvPr>
        </p:nvSpPr>
        <p:spPr/>
        <p:txBody>
          <a:bodyPr/>
          <a:lstStyle/>
          <a:p>
            <a:fld id="{1B4AB9F3-6D4B-414F-A120-0C5279157C93}"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have open sourced projects of our own</a:t>
            </a:r>
          </a:p>
          <a:p>
            <a:r>
              <a:rPr lang="en-US" baseline="0" dirty="0" smtClean="0"/>
              <a:t>From messaging frameworks</a:t>
            </a:r>
          </a:p>
          <a:p>
            <a:r>
              <a:rPr lang="en-US" baseline="0" dirty="0" smtClean="0"/>
              <a:t>To asynchronous callbacks routines</a:t>
            </a:r>
          </a:p>
          <a:p>
            <a:r>
              <a:rPr lang="en-US" baseline="0" dirty="0" smtClean="0"/>
              <a:t>To even </a:t>
            </a:r>
            <a:r>
              <a:rPr lang="en-US" baseline="0" dirty="0" err="1" smtClean="0"/>
              <a:t>jQuery</a:t>
            </a:r>
            <a:r>
              <a:rPr lang="en-US" baseline="0" dirty="0" smtClean="0"/>
              <a:t> plugins</a:t>
            </a:r>
          </a:p>
          <a:p>
            <a:r>
              <a:rPr lang="en-US" baseline="0" dirty="0" smtClean="0"/>
              <a:t>Many there will be more coming as they are ready</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16</a:t>
            </a:fld>
            <a:endParaRPr lang="en-US"/>
          </a:p>
        </p:txBody>
      </p:sp>
    </p:spTree>
    <p:extLst>
      <p:ext uri="{BB962C8B-B14F-4D97-AF65-F5344CB8AC3E}">
        <p14:creationId xmlns:p14="http://schemas.microsoft.com/office/powerpoint/2010/main" val="755974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Excited</a:t>
            </a:r>
            <a:r>
              <a:rPr lang="en-US" baseline="0" dirty="0" smtClean="0"/>
              <a:t> to mention our mobile application distribution product</a:t>
            </a:r>
          </a:p>
          <a:p>
            <a:r>
              <a:rPr lang="en-US" baseline="0" dirty="0" smtClean="0"/>
              <a:t>Which we are open sourcing the entire product</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17</a:t>
            </a:fld>
            <a:endParaRPr lang="en-US"/>
          </a:p>
        </p:txBody>
      </p:sp>
    </p:spTree>
    <p:extLst>
      <p:ext uri="{BB962C8B-B14F-4D97-AF65-F5344CB8AC3E}">
        <p14:creationId xmlns:p14="http://schemas.microsoft.com/office/powerpoint/2010/main" val="825308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what it is</a:t>
            </a:r>
          </a:p>
          <a:p>
            <a:r>
              <a:rPr lang="en-US" dirty="0" smtClean="0"/>
              <a:t>	secure way</a:t>
            </a:r>
            <a:r>
              <a:rPr lang="en-US" baseline="0" dirty="0" smtClean="0"/>
              <a:t> for a company to distribute mobile applications to its users</a:t>
            </a:r>
          </a:p>
          <a:p>
            <a:r>
              <a:rPr lang="en-US" baseline="0" dirty="0" smtClean="0"/>
              <a:t>	supports your major mobile platforms and browsers</a:t>
            </a:r>
          </a:p>
          <a:p>
            <a:r>
              <a:rPr lang="en-US" baseline="0" dirty="0" smtClean="0"/>
              <a:t>	allows companies to administer and manage their applications</a:t>
            </a:r>
            <a:endParaRPr lang="en-US" dirty="0" smtClean="0"/>
          </a:p>
          <a:p>
            <a:r>
              <a:rPr lang="en-US" dirty="0" smtClean="0"/>
              <a:t>Why: we had an internal need that we built</a:t>
            </a:r>
            <a:r>
              <a:rPr lang="en-US" baseline="0" dirty="0" smtClean="0"/>
              <a:t> via the in-house step basically </a:t>
            </a:r>
          </a:p>
          <a:p>
            <a:r>
              <a:rPr lang="en-US" baseline="0" dirty="0" smtClean="0"/>
              <a:t>and in our review steps decided to contribute the entire product</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18</a:t>
            </a:fld>
            <a:endParaRPr lang="en-US"/>
          </a:p>
        </p:txBody>
      </p:sp>
    </p:spTree>
    <p:extLst>
      <p:ext uri="{BB962C8B-B14F-4D97-AF65-F5344CB8AC3E}">
        <p14:creationId xmlns:p14="http://schemas.microsoft.com/office/powerpoint/2010/main" val="28453123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screen shots</a:t>
            </a:r>
          </a:p>
          <a:p>
            <a:r>
              <a:rPr lang="en-US" dirty="0" smtClean="0"/>
              <a:t>Project</a:t>
            </a:r>
            <a:r>
              <a:rPr lang="en-US" baseline="0" dirty="0" smtClean="0"/>
              <a:t> code name is </a:t>
            </a:r>
            <a:r>
              <a:rPr lang="en-US" baseline="0" dirty="0" err="1" smtClean="0"/>
              <a:t>heapp</a:t>
            </a:r>
            <a:endParaRPr lang="en-US" baseline="0" dirty="0" smtClean="0"/>
          </a:p>
          <a:p>
            <a:r>
              <a:rPr lang="en-US" baseline="0" dirty="0" smtClean="0"/>
              <a:t>We’re rebranding at the moment for the official launch and you can go to </a:t>
            </a:r>
            <a:r>
              <a:rPr lang="en-US" baseline="0" dirty="0" err="1" smtClean="0"/>
              <a:t>sparcedge.com</a:t>
            </a:r>
            <a:r>
              <a:rPr lang="en-US" baseline="0" dirty="0" smtClean="0"/>
              <a:t> for more information on the product, release dates as well as where to get it</a:t>
            </a:r>
          </a:p>
          <a:p>
            <a:r>
              <a:rPr lang="en-US" baseline="0" dirty="0" smtClean="0"/>
              <a:t>You can see a very easy to use mobile interface for searching for an application and installing it</a:t>
            </a:r>
          </a:p>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19</a:t>
            </a:fld>
            <a:endParaRPr lang="en-US"/>
          </a:p>
        </p:txBody>
      </p:sp>
    </p:spTree>
    <p:extLst>
      <p:ext uri="{BB962C8B-B14F-4D97-AF65-F5344CB8AC3E}">
        <p14:creationId xmlns:p14="http://schemas.microsoft.com/office/powerpoint/2010/main" val="1981482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am responsible for </a:t>
            </a:r>
            <a:r>
              <a:rPr lang="en-US" b="1" baseline="0" dirty="0" smtClean="0"/>
              <a:t>leadership</a:t>
            </a:r>
            <a:r>
              <a:rPr lang="en-US" baseline="0" dirty="0" smtClean="0"/>
              <a:t>, </a:t>
            </a:r>
            <a:r>
              <a:rPr lang="en-US" b="1" baseline="0" dirty="0" smtClean="0"/>
              <a:t>technology vision </a:t>
            </a:r>
            <a:r>
              <a:rPr lang="en-US" baseline="0" dirty="0" smtClean="0"/>
              <a:t>and </a:t>
            </a:r>
            <a:r>
              <a:rPr lang="en-US" b="1" baseline="0" dirty="0" smtClean="0"/>
              <a:t>direction</a:t>
            </a:r>
          </a:p>
          <a:p>
            <a:endParaRPr lang="en-US" baseline="0" dirty="0" smtClean="0"/>
          </a:p>
          <a:p>
            <a:r>
              <a:rPr lang="en-US" baseline="0" dirty="0" smtClean="0"/>
              <a:t>I am very active on </a:t>
            </a:r>
            <a:r>
              <a:rPr lang="en-US" b="1" baseline="0" dirty="0" smtClean="0"/>
              <a:t>Twitter</a:t>
            </a:r>
            <a:r>
              <a:rPr lang="en-US" baseline="0" dirty="0" smtClean="0"/>
              <a:t>.  You can find me </a:t>
            </a:r>
            <a:r>
              <a:rPr lang="en-US" b="1" baseline="0" dirty="0" smtClean="0"/>
              <a:t>@_</a:t>
            </a:r>
            <a:r>
              <a:rPr lang="en-US" b="1" baseline="0" dirty="0" err="1" smtClean="0"/>
              <a:t>bobwilliams</a:t>
            </a:r>
            <a:r>
              <a:rPr lang="en-US" b="1" baseline="0" dirty="0" smtClean="0"/>
              <a:t> </a:t>
            </a:r>
          </a:p>
          <a:p>
            <a:endParaRPr lang="en-US" baseline="0" dirty="0" smtClean="0"/>
          </a:p>
          <a:p>
            <a:r>
              <a:rPr lang="en-US" baseline="0" dirty="0" smtClean="0"/>
              <a:t>And I am very </a:t>
            </a:r>
            <a:r>
              <a:rPr lang="en-US" b="1" baseline="0" dirty="0" smtClean="0"/>
              <a:t>passionate </a:t>
            </a:r>
            <a:r>
              <a:rPr lang="en-US" baseline="0" dirty="0" smtClean="0"/>
              <a:t>about </a:t>
            </a:r>
          </a:p>
          <a:p>
            <a:r>
              <a:rPr lang="en-US" b="1" baseline="0" dirty="0" smtClean="0"/>
              <a:t>	open communication</a:t>
            </a:r>
            <a:r>
              <a:rPr lang="en-US" baseline="0" dirty="0" smtClean="0"/>
              <a:t>,</a:t>
            </a:r>
          </a:p>
          <a:p>
            <a:r>
              <a:rPr lang="en-US" baseline="0" dirty="0" smtClean="0"/>
              <a:t>	</a:t>
            </a:r>
            <a:r>
              <a:rPr lang="en-US" b="1" baseline="0" dirty="0" smtClean="0"/>
              <a:t>innovation through collaboration </a:t>
            </a:r>
            <a:r>
              <a:rPr lang="en-US" baseline="0" dirty="0" smtClean="0"/>
              <a:t>and </a:t>
            </a:r>
          </a:p>
          <a:p>
            <a:r>
              <a:rPr lang="en-US" b="1" baseline="0" dirty="0" smtClean="0"/>
              <a:t>	free exchange of ideas</a:t>
            </a:r>
          </a:p>
          <a:p>
            <a:endParaRPr lang="en-US" baseline="0" dirty="0" smtClean="0"/>
          </a:p>
          <a:p>
            <a:r>
              <a:rPr lang="en-US" baseline="0" dirty="0" smtClean="0"/>
              <a:t>Which is great because </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a:t>
            </a:fld>
            <a:endParaRPr lang="en-US"/>
          </a:p>
        </p:txBody>
      </p:sp>
    </p:spTree>
    <p:extLst>
      <p:ext uri="{BB962C8B-B14F-4D97-AF65-F5344CB8AC3E}">
        <p14:creationId xmlns:p14="http://schemas.microsoft.com/office/powerpoint/2010/main" val="3855340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 few more</a:t>
            </a:r>
            <a:r>
              <a:rPr lang="en-US" baseline="0" dirty="0" smtClean="0"/>
              <a:t> </a:t>
            </a:r>
            <a:r>
              <a:rPr lang="en-US" dirty="0" smtClean="0"/>
              <a:t>screen</a:t>
            </a:r>
            <a:r>
              <a:rPr lang="en-US" baseline="0" dirty="0" smtClean="0"/>
              <a:t> shots showing the web presence</a:t>
            </a:r>
          </a:p>
          <a:p>
            <a:r>
              <a:rPr lang="en-US" baseline="0" dirty="0" smtClean="0"/>
              <a:t>You can search, manage and administer your apps from here</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20</a:t>
            </a:fld>
            <a:endParaRPr lang="en-US"/>
          </a:p>
        </p:txBody>
      </p:sp>
    </p:spTree>
    <p:extLst>
      <p:ext uri="{BB962C8B-B14F-4D97-AF65-F5344CB8AC3E}">
        <p14:creationId xmlns:p14="http://schemas.microsoft.com/office/powerpoint/2010/main" val="1062709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with SPARCIQ</a:t>
            </a:r>
            <a:r>
              <a:rPr lang="en-US" baseline="0" dirty="0" smtClean="0"/>
              <a:t> the entire product is built on an open source stack</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21</a:t>
            </a:fld>
            <a:endParaRPr lang="en-US"/>
          </a:p>
        </p:txBody>
      </p:sp>
    </p:spTree>
    <p:extLst>
      <p:ext uri="{BB962C8B-B14F-4D97-AF65-F5344CB8AC3E}">
        <p14:creationId xmlns:p14="http://schemas.microsoft.com/office/powerpoint/2010/main" val="36930840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So I challenged you early on to open source everything you can</a:t>
            </a:r>
          </a:p>
          <a:p>
            <a:r>
              <a:rPr lang="en-US" b="0" baseline="0" dirty="0" smtClean="0"/>
              <a:t>Gave you the promise of </a:t>
            </a:r>
          </a:p>
          <a:p>
            <a:r>
              <a:rPr lang="en-US" b="0" baseline="0" dirty="0" smtClean="0"/>
              <a:t>	an engaged, excited and more innovative workforce</a:t>
            </a:r>
          </a:p>
          <a:p>
            <a:r>
              <a:rPr lang="en-US" b="0" baseline="0" dirty="0" smtClean="0"/>
              <a:t>	understanding your business better</a:t>
            </a:r>
          </a:p>
          <a:p>
            <a:r>
              <a:rPr lang="en-US" b="0" baseline="0" dirty="0" smtClean="0"/>
              <a:t>	competitors becoming your collaborators</a:t>
            </a:r>
          </a:p>
          <a:p>
            <a:r>
              <a:rPr lang="en-US" b="0" baseline="0" dirty="0" smtClean="0"/>
              <a:t>Gave you 5 easy steps to get there</a:t>
            </a:r>
          </a:p>
          <a:p>
            <a:r>
              <a:rPr lang="en-US" b="0" baseline="0" dirty="0" smtClean="0"/>
              <a:t>Gave you some insight into why we at SPARC open source</a:t>
            </a:r>
          </a:p>
          <a:p>
            <a:r>
              <a:rPr lang="en-US" b="0" baseline="0" dirty="0" smtClean="0"/>
              <a:t>And even gave you some concrete examples of things SPARC open sources</a:t>
            </a:r>
          </a:p>
          <a:p>
            <a:r>
              <a:rPr lang="en-US" b="0" baseline="0" dirty="0" smtClean="0"/>
              <a:t>And so I’ll reiterate my challenge</a:t>
            </a:r>
          </a:p>
          <a:p>
            <a:r>
              <a:rPr lang="en-US" b="0" baseline="0" dirty="0" smtClean="0"/>
              <a:t>And ask you to ask yourself, why don’t we open source our entire company?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22</a:t>
            </a:fld>
            <a:endParaRPr lang="en-US"/>
          </a:p>
        </p:txBody>
      </p:sp>
    </p:spTree>
    <p:extLst>
      <p:ext uri="{BB962C8B-B14F-4D97-AF65-F5344CB8AC3E}">
        <p14:creationId xmlns:p14="http://schemas.microsoft.com/office/powerpoint/2010/main" val="1213207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 and btw…as</a:t>
            </a:r>
            <a:r>
              <a:rPr lang="en-US" baseline="0" dirty="0" smtClean="0"/>
              <a:t> I have said SPARC, is embraces the open source model </a:t>
            </a:r>
          </a:p>
          <a:p>
            <a:r>
              <a:rPr lang="en-US" baseline="0" dirty="0" smtClean="0"/>
              <a:t>and in that spirit we have open sourced this entire presentation which you can find at the above link</a:t>
            </a:r>
          </a:p>
          <a:p>
            <a:endParaRPr lang="en-US" baseline="0" dirty="0" smtClean="0"/>
          </a:p>
          <a:p>
            <a:r>
              <a:rPr lang="en-US" baseline="0" dirty="0" smtClean="0"/>
              <a:t>It’s free to you to take and use as needed and improve as you want</a:t>
            </a:r>
          </a:p>
          <a:p>
            <a:endParaRPr lang="en-US" baseline="0" dirty="0" smtClean="0"/>
          </a:p>
          <a:p>
            <a:r>
              <a:rPr lang="en-US" baseline="0" dirty="0" smtClean="0"/>
              <a:t>I only ask that if you do please drop me a line and let me know…I’d love to hear from you</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23</a:t>
            </a:fld>
            <a:endParaRPr lang="en-US"/>
          </a:p>
        </p:txBody>
      </p:sp>
    </p:spTree>
    <p:extLst>
      <p:ext uri="{BB962C8B-B14F-4D97-AF65-F5344CB8AC3E}">
        <p14:creationId xmlns:p14="http://schemas.microsoft.com/office/powerpoint/2010/main" val="3398621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I’ve taken up enough of your time and want to thank you for being a part of this</a:t>
            </a:r>
          </a:p>
          <a:p>
            <a:endParaRPr lang="en-US" baseline="0" dirty="0" smtClean="0"/>
          </a:p>
          <a:p>
            <a:r>
              <a:rPr lang="en-US" baseline="0" dirty="0" smtClean="0"/>
              <a:t>If you have questions I’ll be around, please come find me and we can chat</a:t>
            </a:r>
          </a:p>
          <a:p>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24</a:t>
            </a:fld>
            <a:endParaRPr lang="en-US"/>
          </a:p>
        </p:txBody>
      </p:sp>
    </p:spTree>
    <p:extLst>
      <p:ext uri="{BB962C8B-B14F-4D97-AF65-F5344CB8AC3E}">
        <p14:creationId xmlns:p14="http://schemas.microsoft.com/office/powerpoint/2010/main" val="370266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company I work for </a:t>
            </a:r>
            <a:r>
              <a:rPr lang="en-US" sz="1200" b="1" dirty="0" smtClean="0"/>
              <a:t>fully embraces my passions</a:t>
            </a:r>
          </a:p>
          <a:p>
            <a:endParaRPr lang="en-US" sz="1200" dirty="0" smtClean="0"/>
          </a:p>
          <a:p>
            <a:r>
              <a:rPr lang="en-US" sz="1200" dirty="0" smtClean="0"/>
              <a:t>At</a:t>
            </a:r>
            <a:r>
              <a:rPr lang="en-US" sz="1200" baseline="0" dirty="0" smtClean="0"/>
              <a:t> SPARC we believe </a:t>
            </a:r>
            <a:r>
              <a:rPr lang="en-US" sz="1200" b="1" baseline="0" dirty="0" smtClean="0"/>
              <a:t>we engage people through better information</a:t>
            </a: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have a</a:t>
            </a:r>
            <a:r>
              <a:rPr lang="en-US" sz="1200" baseline="0" dirty="0" smtClean="0"/>
              <a:t> really good work environment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Decent size shop and we’ve grown a lot</a:t>
            </a:r>
            <a:endParaRPr lang="en-US" sz="1200" dirty="0" smtClean="0"/>
          </a:p>
          <a:p>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And oh yea…</a:t>
            </a:r>
            <a:r>
              <a:rPr lang="en-US" sz="1200" b="1" baseline="0" dirty="0" smtClean="0"/>
              <a:t>we write software</a:t>
            </a:r>
            <a:r>
              <a:rPr lang="en-US" sz="1200" baseline="0" dirty="0" smtClean="0"/>
              <a:t> </a:t>
            </a:r>
            <a:r>
              <a:rPr lang="en-US" sz="1200" baseline="0" dirty="0" smtClean="0">
                <a:sym typeface="Wingding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ym typeface="Wingdings"/>
              </a:rPr>
              <a:t>Whether it be for </a:t>
            </a:r>
            <a:r>
              <a:rPr lang="en-US" sz="1200" dirty="0" smtClean="0"/>
              <a:t>Enterprise, Cloud, Web, Mobile, Cyber, Analytics, Culture, Engagement, Green Energy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3</a:t>
            </a:fld>
            <a:endParaRPr lang="en-US"/>
          </a:p>
        </p:txBody>
      </p:sp>
    </p:spTree>
    <p:extLst>
      <p:ext uri="{BB962C8B-B14F-4D97-AF65-F5344CB8AC3E}">
        <p14:creationId xmlns:p14="http://schemas.microsoft.com/office/powerpoint/2010/main" val="401331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Here to </a:t>
            </a:r>
            <a:r>
              <a:rPr lang="en-US" sz="1200" b="1" baseline="0" dirty="0" smtClean="0"/>
              <a:t>challenge you to open source everything</a:t>
            </a:r>
            <a:r>
              <a:rPr lang="en-US" sz="1200" baseline="0" dirty="0" smtClean="0"/>
              <a:t>, everything possible, everything you can</a:t>
            </a:r>
          </a:p>
          <a:p>
            <a:r>
              <a:rPr lang="en-US" sz="1200" b="1" baseline="0" dirty="0" smtClean="0"/>
              <a:t>Not just use open source software </a:t>
            </a:r>
            <a:r>
              <a:rPr lang="en-US" sz="1200" baseline="0" dirty="0" smtClean="0"/>
              <a:t>or contribute to it</a:t>
            </a:r>
          </a:p>
          <a:p>
            <a:r>
              <a:rPr lang="en-US" sz="1200" baseline="0" dirty="0" smtClean="0"/>
              <a:t>But to</a:t>
            </a:r>
            <a:r>
              <a:rPr lang="en-US" sz="1200" b="1" baseline="0" dirty="0" smtClean="0"/>
              <a:t> open source </a:t>
            </a:r>
            <a:r>
              <a:rPr lang="en-US" sz="1200" baseline="0" dirty="0" smtClean="0"/>
              <a:t>your departments, your processes, the things you might have considered </a:t>
            </a:r>
            <a:r>
              <a:rPr lang="en-US" sz="1200" b="1" baseline="0" dirty="0" smtClean="0"/>
              <a:t>company secrets </a:t>
            </a:r>
            <a:r>
              <a:rPr lang="en-US" sz="1200" baseline="0" dirty="0" smtClean="0"/>
              <a:t>before</a:t>
            </a:r>
          </a:p>
          <a:p>
            <a:r>
              <a:rPr lang="en-US" sz="1200" baseline="0" dirty="0" smtClean="0"/>
              <a:t>Open source your entire organization…</a:t>
            </a:r>
            <a:r>
              <a:rPr lang="en-US" sz="1200" b="1" baseline="0" dirty="0" smtClean="0"/>
              <a:t>change your mindset</a:t>
            </a:r>
          </a:p>
          <a:p>
            <a:r>
              <a:rPr lang="en-US" sz="1200" b="1" baseline="0" dirty="0" smtClean="0"/>
              <a:t>Open source </a:t>
            </a:r>
            <a:r>
              <a:rPr lang="en-US" sz="1200" baseline="0" dirty="0" smtClean="0"/>
              <a:t>can be and</a:t>
            </a:r>
            <a:r>
              <a:rPr lang="en-US" sz="1200" b="1" baseline="0" dirty="0" smtClean="0"/>
              <a:t> is about more than just software</a:t>
            </a:r>
            <a:r>
              <a:rPr lang="en-US" sz="1200" baseline="0" dirty="0" smtClean="0"/>
              <a:t>…take it on as </a:t>
            </a:r>
            <a:r>
              <a:rPr lang="en-US" sz="1200" b="1" baseline="0" dirty="0" smtClean="0"/>
              <a:t>a way of life</a:t>
            </a:r>
          </a:p>
          <a:p>
            <a:r>
              <a:rPr lang="en-US" sz="1200" baseline="0" dirty="0" smtClean="0"/>
              <a:t>And I’ll define </a:t>
            </a:r>
            <a:r>
              <a:rPr lang="en-US" sz="1200" b="1" baseline="0" dirty="0" smtClean="0"/>
              <a:t>open source as sharing something of value and accepting feedback &amp; contributions</a:t>
            </a:r>
          </a:p>
          <a:p>
            <a:r>
              <a:rPr lang="en-US" sz="1200" b="1" baseline="0" dirty="0" smtClean="0"/>
              <a:t>Letting its value grow through the collaboration and use of others</a:t>
            </a:r>
          </a:p>
          <a:p>
            <a:r>
              <a:rPr lang="en-US" sz="1200" baseline="0" dirty="0" smtClean="0"/>
              <a:t>And if you do I’ll </a:t>
            </a:r>
            <a:r>
              <a:rPr lang="en-US" sz="1200" b="1" baseline="0" dirty="0" smtClean="0"/>
              <a:t>promise</a:t>
            </a:r>
            <a:r>
              <a:rPr lang="en-US" sz="1200" baseline="0" dirty="0" smtClean="0"/>
              <a:t> you a more</a:t>
            </a:r>
          </a:p>
          <a:p>
            <a:r>
              <a:rPr lang="en-US" sz="1200" b="1" baseline="0" dirty="0" smtClean="0"/>
              <a:t>Engaged, excited and innovate workforce</a:t>
            </a:r>
          </a:p>
          <a:p>
            <a:r>
              <a:rPr lang="en-US" sz="1200" b="1" baseline="0" dirty="0" smtClean="0"/>
              <a:t>You’ll better understand your business and processes</a:t>
            </a:r>
          </a:p>
          <a:p>
            <a:r>
              <a:rPr lang="en-US" sz="1200" b="1" baseline="0" dirty="0" smtClean="0"/>
              <a:t>Your competitors will become your collaborators</a:t>
            </a:r>
          </a:p>
          <a:p>
            <a:r>
              <a:rPr lang="en-US" sz="1200" b="1" baseline="0" dirty="0" smtClean="0"/>
              <a:t>And It’s all basically for free</a:t>
            </a:r>
          </a:p>
          <a:p>
            <a:endParaRPr lang="en-US" sz="1200" b="1" baseline="0" dirty="0" smtClean="0"/>
          </a:p>
          <a:p>
            <a:r>
              <a:rPr lang="en-US" sz="1200" b="1" baseline="0" dirty="0" smtClean="0"/>
              <a:t>Not sure how to even start</a:t>
            </a:r>
          </a:p>
          <a:p>
            <a:r>
              <a:rPr lang="en-US" sz="1200" b="1" baseline="0" dirty="0" smtClean="0"/>
              <a:t>5 easy steps</a:t>
            </a:r>
          </a:p>
        </p:txBody>
      </p:sp>
      <p:sp>
        <p:nvSpPr>
          <p:cNvPr id="4" name="Slide Number Placeholder 3"/>
          <p:cNvSpPr>
            <a:spLocks noGrp="1"/>
          </p:cNvSpPr>
          <p:nvPr>
            <p:ph type="sldNum" sz="quarter" idx="10"/>
          </p:nvPr>
        </p:nvSpPr>
        <p:spPr/>
        <p:txBody>
          <a:bodyPr/>
          <a:lstStyle/>
          <a:p>
            <a:fld id="{502E2138-1F09-4B58-B9A1-54672F1051A9}" type="slidenum">
              <a:rPr lang="en-US" smtClean="0"/>
              <a:pPr/>
              <a:t>4</a:t>
            </a:fld>
            <a:endParaRPr lang="en-US"/>
          </a:p>
        </p:txBody>
      </p:sp>
    </p:spTree>
    <p:extLst>
      <p:ext uri="{BB962C8B-B14F-4D97-AF65-F5344CB8AC3E}">
        <p14:creationId xmlns:p14="http://schemas.microsoft.com/office/powerpoint/2010/main" val="2932001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So, step one is to </a:t>
            </a:r>
            <a:r>
              <a:rPr lang="en-US" sz="2400" b="1" dirty="0" smtClean="0"/>
              <a:t>use </a:t>
            </a:r>
            <a:r>
              <a:rPr lang="en-US" sz="2400" baseline="0" dirty="0" smtClean="0"/>
              <a:t>open source</a:t>
            </a:r>
          </a:p>
          <a:p>
            <a:r>
              <a:rPr lang="en-US" sz="2400" b="1" dirty="0" smtClean="0"/>
              <a:t>Allow</a:t>
            </a:r>
            <a:r>
              <a:rPr lang="en-US" sz="2400" b="1" baseline="0" dirty="0" smtClean="0"/>
              <a:t> it, get used it, learn about it</a:t>
            </a:r>
          </a:p>
          <a:p>
            <a:r>
              <a:rPr lang="en-US" sz="2400" b="1" baseline="0" dirty="0" smtClean="0"/>
              <a:t>Find projects</a:t>
            </a:r>
            <a:r>
              <a:rPr lang="en-US" sz="2400" baseline="0" dirty="0" smtClean="0"/>
              <a:t> you have today that </a:t>
            </a:r>
            <a:r>
              <a:rPr lang="en-US" sz="2400" b="1" baseline="0" dirty="0" smtClean="0"/>
              <a:t>can leverage open source software</a:t>
            </a:r>
          </a:p>
          <a:p>
            <a:r>
              <a:rPr lang="en-US" sz="2400" baseline="0" dirty="0" smtClean="0"/>
              <a:t>Maybe that’s </a:t>
            </a:r>
            <a:r>
              <a:rPr lang="en-US" sz="2400" b="1" baseline="0" dirty="0" smtClean="0"/>
              <a:t>a lower risk project </a:t>
            </a:r>
            <a:r>
              <a:rPr lang="en-US" sz="2400" baseline="0" dirty="0" smtClean="0"/>
              <a:t>to use as your comfort builds</a:t>
            </a:r>
          </a:p>
          <a:p>
            <a:r>
              <a:rPr lang="en-US" sz="2400" baseline="0" dirty="0" smtClean="0"/>
              <a:t>Maybe that’s an </a:t>
            </a:r>
            <a:r>
              <a:rPr lang="en-US" sz="2400" b="1" baseline="0" dirty="0" smtClean="0"/>
              <a:t>internal or R&amp;D effort</a:t>
            </a:r>
          </a:p>
          <a:p>
            <a:r>
              <a:rPr lang="en-US" sz="2400" baseline="0" dirty="0" smtClean="0"/>
              <a:t>But bring open source software inside your walls so you can understand the model and take that first step.</a:t>
            </a:r>
          </a:p>
          <a:p>
            <a:r>
              <a:rPr lang="en-US" sz="2400" b="1" baseline="0" dirty="0" smtClean="0"/>
              <a:t>We use open source</a:t>
            </a:r>
          </a:p>
          <a:p>
            <a:endParaRPr lang="en-US" sz="2400" b="1"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5</a:t>
            </a:fld>
            <a:endParaRPr lang="en-US"/>
          </a:p>
        </p:txBody>
      </p:sp>
    </p:spTree>
    <p:extLst>
      <p:ext uri="{BB962C8B-B14F-4D97-AF65-F5344CB8AC3E}">
        <p14:creationId xmlns:p14="http://schemas.microsoft.com/office/powerpoint/2010/main" val="1288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baseline="0" dirty="0" smtClean="0"/>
              <a:t>contribute </a:t>
            </a:r>
            <a:r>
              <a:rPr lang="en-US" sz="2400" baseline="0" dirty="0" smtClean="0"/>
              <a:t>back to the projects you are using</a:t>
            </a:r>
          </a:p>
          <a:p>
            <a:r>
              <a:rPr lang="en-US" sz="2400" b="1" baseline="0" dirty="0" smtClean="0"/>
              <a:t>often overlooked piece</a:t>
            </a:r>
          </a:p>
          <a:p>
            <a:r>
              <a:rPr lang="en-US" sz="2400" b="1" baseline="0" dirty="0" smtClean="0"/>
              <a:t>Community</a:t>
            </a:r>
          </a:p>
          <a:p>
            <a:r>
              <a:rPr lang="en-US" sz="2400" b="1" baseline="0" dirty="0" smtClean="0"/>
              <a:t>Learn the benefits by seeing them work for someone else</a:t>
            </a:r>
            <a:endParaRPr lang="en-US" sz="2400" baseline="0" dirty="0" smtClean="0"/>
          </a:p>
          <a:p>
            <a:endParaRPr lang="en-US" sz="2400" baseline="0" dirty="0" smtClean="0"/>
          </a:p>
          <a:p>
            <a:r>
              <a:rPr lang="en-US" sz="2400" b="1" baseline="0" dirty="0" smtClean="0"/>
              <a:t>Share/make it better</a:t>
            </a:r>
          </a:p>
          <a:p>
            <a:endParaRPr lang="en-US" sz="2400" baseline="0" dirty="0" smtClean="0"/>
          </a:p>
          <a:p>
            <a:r>
              <a:rPr lang="en-US" sz="2400" b="1" baseline="0" dirty="0" err="1" smtClean="0"/>
              <a:t>Dev</a:t>
            </a:r>
            <a:r>
              <a:rPr lang="en-US" sz="2400" b="1" baseline="0" dirty="0" smtClean="0"/>
              <a:t> download open source and not contribute</a:t>
            </a:r>
          </a:p>
          <a:p>
            <a:endParaRPr lang="en-US" sz="2400" baseline="0" dirty="0" smtClean="0"/>
          </a:p>
          <a:p>
            <a:r>
              <a:rPr lang="en-US" sz="2400" baseline="0" dirty="0" smtClean="0"/>
              <a:t>Take that next step!</a:t>
            </a:r>
          </a:p>
        </p:txBody>
      </p:sp>
      <p:sp>
        <p:nvSpPr>
          <p:cNvPr id="4" name="Slide Number Placeholder 3"/>
          <p:cNvSpPr>
            <a:spLocks noGrp="1"/>
          </p:cNvSpPr>
          <p:nvPr>
            <p:ph type="sldNum" sz="quarter" idx="10"/>
          </p:nvPr>
        </p:nvSpPr>
        <p:spPr/>
        <p:txBody>
          <a:bodyPr/>
          <a:lstStyle/>
          <a:p>
            <a:fld id="{502E2138-1F09-4B58-B9A1-54672F1051A9}" type="slidenum">
              <a:rPr lang="en-US" smtClean="0"/>
              <a:pPr/>
              <a:t>6</a:t>
            </a:fld>
            <a:endParaRPr lang="en-US"/>
          </a:p>
        </p:txBody>
      </p:sp>
    </p:spTree>
    <p:extLst>
      <p:ext uri="{BB962C8B-B14F-4D97-AF65-F5344CB8AC3E}">
        <p14:creationId xmlns:p14="http://schemas.microsoft.com/office/powerpoint/2010/main" val="171579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baseline="0" dirty="0" smtClean="0"/>
              <a:t>in-house </a:t>
            </a:r>
            <a:r>
              <a:rPr lang="en-US" sz="2400" baseline="0" dirty="0" smtClean="0"/>
              <a:t>open source solution.</a:t>
            </a:r>
          </a:p>
          <a:p>
            <a:r>
              <a:rPr lang="en-US" sz="2400" baseline="0" dirty="0" smtClean="0"/>
              <a:t>Open source your own project from the </a:t>
            </a:r>
            <a:r>
              <a:rPr lang="en-US" sz="2400" b="1" baseline="0" dirty="0" smtClean="0"/>
              <a:t>ground up</a:t>
            </a:r>
          </a:p>
          <a:p>
            <a:r>
              <a:rPr lang="en-US" sz="2400" b="1" baseline="0" dirty="0" smtClean="0"/>
              <a:t>Use </a:t>
            </a:r>
            <a:r>
              <a:rPr lang="en-US" sz="2400" b="1" baseline="0" dirty="0" err="1" smtClean="0"/>
              <a:t>github</a:t>
            </a:r>
            <a:r>
              <a:rPr lang="en-US" sz="2400" b="1" baseline="0" dirty="0" smtClean="0"/>
              <a:t>, </a:t>
            </a:r>
            <a:r>
              <a:rPr lang="en-US" sz="2400" b="1" baseline="0" dirty="0" err="1" smtClean="0"/>
              <a:t>bitbucket</a:t>
            </a:r>
            <a:r>
              <a:rPr lang="en-US" sz="2400" b="1" baseline="0" dirty="0" smtClean="0"/>
              <a:t> or similar</a:t>
            </a:r>
            <a:endParaRPr lang="en-US" sz="2400" dirty="0" smtClean="0"/>
          </a:p>
          <a:p>
            <a:r>
              <a:rPr lang="en-US" sz="2400" dirty="0" smtClean="0"/>
              <a:t>Creat</a:t>
            </a:r>
            <a:r>
              <a:rPr lang="en-US" sz="2400" baseline="0" dirty="0" smtClean="0"/>
              <a:t>e the support for your engineers to contribute to each others projects</a:t>
            </a:r>
            <a:endParaRPr lang="en-US" sz="2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Set </a:t>
            </a:r>
            <a:r>
              <a:rPr lang="en-US" sz="2400" b="1" dirty="0" smtClean="0"/>
              <a:t>boundaries</a:t>
            </a:r>
            <a:endParaRPr lang="en-US" sz="1200"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7</a:t>
            </a:fld>
            <a:endParaRPr lang="en-US"/>
          </a:p>
        </p:txBody>
      </p:sp>
    </p:spTree>
    <p:extLst>
      <p:ext uri="{BB962C8B-B14F-4D97-AF65-F5344CB8AC3E}">
        <p14:creationId xmlns:p14="http://schemas.microsoft.com/office/powerpoint/2010/main" val="2397634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aseline="0" dirty="0" smtClean="0"/>
              <a:t>I’m speaking to the </a:t>
            </a:r>
            <a:r>
              <a:rPr lang="en-US" sz="2400" b="1" baseline="0" dirty="0" smtClean="0"/>
              <a:t>IT leaders</a:t>
            </a:r>
            <a:r>
              <a:rPr lang="en-US" sz="2400" baseline="0" dirty="0" smtClean="0"/>
              <a:t>, </a:t>
            </a:r>
            <a:r>
              <a:rPr lang="en-US" sz="2400" b="1" baseline="0" dirty="0" smtClean="0"/>
              <a:t>managers</a:t>
            </a:r>
            <a:r>
              <a:rPr lang="en-US" sz="2400" baseline="0" dirty="0" smtClean="0"/>
              <a:t>, </a:t>
            </a:r>
            <a:r>
              <a:rPr lang="en-US" sz="2400" b="1" baseline="0" dirty="0" smtClean="0"/>
              <a:t>executives</a:t>
            </a:r>
          </a:p>
          <a:p>
            <a:r>
              <a:rPr lang="en-US" sz="2400" b="1" baseline="0" dirty="0" smtClean="0"/>
              <a:t>Build the platform for cultural acceptance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baseline="0" dirty="0" smtClean="0"/>
              <a:t>Peers, leadership, executives, company</a:t>
            </a:r>
          </a:p>
          <a:p>
            <a:r>
              <a:rPr lang="en-US" sz="2400" b="1" baseline="0" dirty="0" smtClean="0"/>
              <a:t>clout and bragging rights</a:t>
            </a:r>
          </a:p>
          <a:p>
            <a:r>
              <a:rPr lang="en-US" sz="2400" b="1" baseline="0" dirty="0" smtClean="0"/>
              <a:t>Waterfall </a:t>
            </a:r>
            <a:r>
              <a:rPr lang="en-US" sz="2400" b="1" baseline="0" dirty="0" err="1" smtClean="0"/>
              <a:t>vs</a:t>
            </a:r>
            <a:r>
              <a:rPr lang="en-US" sz="2400" b="1" baseline="0" dirty="0" smtClean="0"/>
              <a:t> agile</a:t>
            </a:r>
          </a:p>
        </p:txBody>
      </p:sp>
      <p:sp>
        <p:nvSpPr>
          <p:cNvPr id="4" name="Slide Number Placeholder 3"/>
          <p:cNvSpPr>
            <a:spLocks noGrp="1"/>
          </p:cNvSpPr>
          <p:nvPr>
            <p:ph type="sldNum" sz="quarter" idx="10"/>
          </p:nvPr>
        </p:nvSpPr>
        <p:spPr/>
        <p:txBody>
          <a:bodyPr/>
          <a:lstStyle/>
          <a:p>
            <a:fld id="{502E2138-1F09-4B58-B9A1-54672F1051A9}" type="slidenum">
              <a:rPr lang="en-US" smtClean="0"/>
              <a:pPr/>
              <a:t>8</a:t>
            </a:fld>
            <a:endParaRPr lang="en-US"/>
          </a:p>
        </p:txBody>
      </p:sp>
    </p:spTree>
    <p:extLst>
      <p:ext uri="{BB962C8B-B14F-4D97-AF65-F5344CB8AC3E}">
        <p14:creationId xmlns:p14="http://schemas.microsoft.com/office/powerpoint/2010/main" val="266868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a:t>
            </a:r>
            <a:r>
              <a:rPr lang="en-US" baseline="0" dirty="0" smtClean="0"/>
              <a:t> seem the hardest but it’s the easiest step</a:t>
            </a:r>
          </a:p>
          <a:p>
            <a:r>
              <a:rPr lang="en-US" baseline="0" dirty="0" smtClean="0"/>
              <a:t>You now understand open source</a:t>
            </a:r>
          </a:p>
          <a:p>
            <a:r>
              <a:rPr lang="en-US" baseline="0" dirty="0" smtClean="0"/>
              <a:t>Have learned a lot</a:t>
            </a:r>
          </a:p>
          <a:p>
            <a:r>
              <a:rPr lang="en-US" baseline="0" dirty="0" smtClean="0"/>
              <a:t>Don’t stop now</a:t>
            </a:r>
          </a:p>
          <a:p>
            <a:r>
              <a:rPr lang="en-US" baseline="0" dirty="0" smtClean="0"/>
              <a:t>Take it to that next level</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9</a:t>
            </a:fld>
            <a:endParaRPr lang="en-US"/>
          </a:p>
        </p:txBody>
      </p:sp>
    </p:spTree>
    <p:extLst>
      <p:ext uri="{BB962C8B-B14F-4D97-AF65-F5344CB8AC3E}">
        <p14:creationId xmlns:p14="http://schemas.microsoft.com/office/powerpoint/2010/main" val="174276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76400" y="2562956"/>
            <a:ext cx="6781800" cy="685721"/>
          </a:xfrm>
        </p:spPr>
        <p:txBody>
          <a:bodyPr>
            <a:normAutofit/>
          </a:bodyPr>
          <a:lstStyle>
            <a:lvl1pPr marL="0" marR="0" indent="0" algn="l" defTabSz="914400" rtl="0" eaLnBrk="0" fontAlgn="base" latinLnBrk="0" hangingPunct="0">
              <a:lnSpc>
                <a:spcPct val="100000"/>
              </a:lnSpc>
              <a:spcBef>
                <a:spcPct val="0"/>
              </a:spcBef>
              <a:spcAft>
                <a:spcPct val="0"/>
              </a:spcAft>
              <a:tabLst/>
              <a:defRPr sz="2400">
                <a:solidFill>
                  <a:schemeClr val="accent2"/>
                </a:solidFill>
              </a:defRPr>
            </a:lvl1pPr>
          </a:lstStyle>
          <a:p>
            <a:pPr marL="0" marR="0" lvl="0" indent="0" defTabSz="914400" rtl="0" eaLnBrk="0" fontAlgn="base" latinLnBrk="0" hangingPunct="0">
              <a:lnSpc>
                <a:spcPct val="100000"/>
              </a:lnSpc>
              <a:spcBef>
                <a:spcPct val="0"/>
              </a:spcBef>
              <a:spcAft>
                <a:spcPct val="0"/>
              </a:spcAft>
              <a:tabLst/>
              <a:defRPr/>
            </a:pPr>
            <a:r>
              <a:rPr kumimoji="0" lang="en-US" sz="3600" b="0" i="0" u="none" strike="noStrike" kern="0" cap="none" spc="0" normalizeH="0" baseline="0" noProof="0" dirty="0" smtClean="0">
                <a:ln>
                  <a:noFill/>
                </a:ln>
                <a:solidFill>
                  <a:srgbClr val="BB6110"/>
                </a:solidFill>
                <a:effectLst/>
                <a:uLnTx/>
                <a:uFillTx/>
                <a:latin typeface="Gill Sans"/>
                <a:ea typeface="ＭＳ Ｐゴシック" charset="-128"/>
                <a:cs typeface="Gill Sans"/>
              </a:rPr>
              <a:t>Presentation Title</a:t>
            </a:r>
            <a:endParaRPr kumimoji="0" lang="ru-RU" sz="3600" b="0" i="0" u="none" strike="noStrike" kern="0" cap="none" spc="0" normalizeH="0" baseline="0" noProof="0" dirty="0">
              <a:ln>
                <a:noFill/>
              </a:ln>
              <a:solidFill>
                <a:srgbClr val="BB6110"/>
              </a:solidFill>
              <a:effectLst/>
              <a:uLnTx/>
              <a:uFillTx/>
              <a:latin typeface="Gill Sans"/>
              <a:ea typeface="ＭＳ Ｐゴシック" charset="-128"/>
              <a:cs typeface="Gill Sans"/>
            </a:endParaRPr>
          </a:p>
        </p:txBody>
      </p:sp>
      <p:sp>
        <p:nvSpPr>
          <p:cNvPr id="3" name="Subtitle 2"/>
          <p:cNvSpPr>
            <a:spLocks noGrp="1"/>
          </p:cNvSpPr>
          <p:nvPr>
            <p:ph type="subTitle" idx="1"/>
          </p:nvPr>
        </p:nvSpPr>
        <p:spPr>
          <a:xfrm>
            <a:off x="1676400" y="3248677"/>
            <a:ext cx="6400800" cy="480829"/>
          </a:xfrm>
        </p:spPr>
        <p:txBody>
          <a:bodyPr>
            <a:normAutofit/>
          </a:bodyPr>
          <a:lstStyle>
            <a:lvl1pPr marL="0" indent="0" algn="l">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p:nvPicPr>
        <p:blipFill>
          <a:blip r:embed="rId2"/>
          <a:stretch>
            <a:fillRect/>
          </a:stretch>
        </p:blipFill>
        <p:spPr>
          <a:xfrm>
            <a:off x="1676400" y="1835469"/>
            <a:ext cx="3209708" cy="721374"/>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457200" y="920231"/>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8162544" y="244218"/>
            <a:ext cx="524256" cy="524256"/>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135040"/>
            <a:ext cx="8229600" cy="4991123"/>
          </a:xfrm>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457200" y="920231"/>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8162544" y="244218"/>
            <a:ext cx="524256" cy="524256"/>
          </a:xfrm>
          <a:prstGeom prst="rect">
            <a:avLst/>
          </a:prstGeom>
        </p:spPr>
      </p:pic>
    </p:spTree>
    <p:extLst>
      <p:ext uri="{BB962C8B-B14F-4D97-AF65-F5344CB8AC3E}">
        <p14:creationId xmlns:p14="http://schemas.microsoft.com/office/powerpoint/2010/main" val="100992658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2887"/>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oAutofit/>
          </a:bodyPr>
          <a:lstStyle>
            <a:lvl1pPr algn="l">
              <a:defRPr sz="28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solidFill>
                  <a:srgbClr val="FFFFFF"/>
                </a:solidFill>
              </a:defRPr>
            </a:lvl1pPr>
            <a:lvl2pPr>
              <a:defRPr sz="2000">
                <a:solidFill>
                  <a:srgbClr val="FFFFFF"/>
                </a:solidFill>
              </a:defRPr>
            </a:lvl2pPr>
            <a:lvl3pPr>
              <a:defRPr sz="2000">
                <a:solidFill>
                  <a:srgbClr val="FFFFFF"/>
                </a:solidFill>
              </a:defRPr>
            </a:lvl3pPr>
            <a:lvl4pPr>
              <a:defRPr sz="2000">
                <a:solidFill>
                  <a:srgbClr val="FFFFFF"/>
                </a:solidFill>
              </a:defRPr>
            </a:lvl4pPr>
            <a:lvl5pPr>
              <a:defRPr sz="2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80" y="2402540"/>
            <a:ext cx="8213520" cy="685721"/>
          </a:xfrm>
        </p:spPr>
        <p:txBody>
          <a:bodyPr>
            <a:normAutofit/>
          </a:bodyPr>
          <a:lstStyle>
            <a:lvl1pPr marL="0" marR="0" indent="0" algn="l" defTabSz="914400" rtl="0" eaLnBrk="0" fontAlgn="base" latinLnBrk="0" hangingPunct="0">
              <a:lnSpc>
                <a:spcPct val="100000"/>
              </a:lnSpc>
              <a:spcBef>
                <a:spcPct val="0"/>
              </a:spcBef>
              <a:spcAft>
                <a:spcPct val="0"/>
              </a:spcAft>
              <a:tabLst/>
              <a:defRPr sz="2400">
                <a:solidFill>
                  <a:schemeClr val="accent2"/>
                </a:solidFill>
              </a:defRPr>
            </a:lvl1pPr>
          </a:lstStyle>
          <a:p>
            <a:pPr marL="0" marR="0" lvl="0" indent="0" defTabSz="914400" rtl="0" eaLnBrk="0" fontAlgn="base" latinLnBrk="0" hangingPunct="0">
              <a:lnSpc>
                <a:spcPct val="100000"/>
              </a:lnSpc>
              <a:spcBef>
                <a:spcPct val="0"/>
              </a:spcBef>
              <a:spcAft>
                <a:spcPct val="0"/>
              </a:spcAft>
              <a:tabLst/>
              <a:defRPr/>
            </a:pPr>
            <a:r>
              <a:rPr kumimoji="0" lang="en-US" sz="3600" b="0" i="0" u="none" strike="noStrike" kern="0" cap="none" spc="0" normalizeH="0" baseline="0" noProof="0" dirty="0" smtClean="0">
                <a:ln>
                  <a:noFill/>
                </a:ln>
                <a:solidFill>
                  <a:srgbClr val="BB6110"/>
                </a:solidFill>
                <a:effectLst/>
                <a:uLnTx/>
                <a:uFillTx/>
                <a:latin typeface="Gill Sans"/>
                <a:ea typeface="ＭＳ Ｐゴシック" charset="-128"/>
                <a:cs typeface="Gill Sans"/>
              </a:rPr>
              <a:t>Presentation Title</a:t>
            </a:r>
            <a:endParaRPr kumimoji="0" lang="ru-RU" sz="3600" b="0" i="0" u="none" strike="noStrike" kern="0" cap="none" spc="0" normalizeH="0" baseline="0" noProof="0" dirty="0">
              <a:ln>
                <a:noFill/>
              </a:ln>
              <a:solidFill>
                <a:srgbClr val="BB6110"/>
              </a:solidFill>
              <a:effectLst/>
              <a:uLnTx/>
              <a:uFillTx/>
              <a:latin typeface="Gill Sans"/>
              <a:ea typeface="ＭＳ Ｐゴシック" charset="-128"/>
              <a:cs typeface="Gill Sans"/>
            </a:endParaRPr>
          </a:p>
        </p:txBody>
      </p:sp>
      <p:sp>
        <p:nvSpPr>
          <p:cNvPr id="5" name="Subtitle 2"/>
          <p:cNvSpPr>
            <a:spLocks noGrp="1"/>
          </p:cNvSpPr>
          <p:nvPr>
            <p:ph type="subTitle" idx="1"/>
          </p:nvPr>
        </p:nvSpPr>
        <p:spPr>
          <a:xfrm>
            <a:off x="473280" y="3409093"/>
            <a:ext cx="8213520" cy="480829"/>
          </a:xfrm>
        </p:spPr>
        <p:txBody>
          <a:bodyPr>
            <a:normAutofit/>
          </a:bodyPr>
          <a:lstStyle>
            <a:lvl1pPr marL="0" indent="0" algn="l">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6" name="Straight Connector 5"/>
          <p:cNvCxnSpPr/>
          <p:nvPr userDrawn="1"/>
        </p:nvCxnSpPr>
        <p:spPr>
          <a:xfrm>
            <a:off x="457200" y="3246263"/>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8162544" y="244218"/>
            <a:ext cx="524256" cy="524256"/>
          </a:xfrm>
          <a:prstGeom prst="rect">
            <a:avLst/>
          </a:prstGeom>
        </p:spPr>
      </p:pic>
    </p:spTree>
    <p:extLst>
      <p:ext uri="{BB962C8B-B14F-4D97-AF65-F5344CB8AC3E}">
        <p14:creationId xmlns:p14="http://schemas.microsoft.com/office/powerpoint/2010/main" val="3658036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4"/>
          <p:cNvSpPr txBox="1">
            <a:spLocks noChangeArrowheads="1"/>
          </p:cNvSpPr>
          <p:nvPr userDrawn="1"/>
        </p:nvSpPr>
        <p:spPr bwMode="auto">
          <a:xfrm>
            <a:off x="3636221" y="6330417"/>
            <a:ext cx="5063951" cy="400110"/>
          </a:xfrm>
          <a:prstGeom prst="rect">
            <a:avLst/>
          </a:prstGeom>
          <a:noFill/>
          <a:ln w="9525">
            <a:noFill/>
            <a:miter lim="800000"/>
            <a:headEnd/>
            <a:tailEnd/>
          </a:ln>
          <a:effectLst/>
        </p:spPr>
        <p:txBody>
          <a:bodyPr wrap="square">
            <a:spAutoFit/>
          </a:bodyPr>
          <a:lstStyle/>
          <a:p>
            <a:pPr algn="r" eaLnBrk="0" hangingPunct="0">
              <a:spcBef>
                <a:spcPct val="50000"/>
              </a:spcBef>
            </a:pPr>
            <a:r>
              <a:rPr lang="en-US" sz="2000" b="0" dirty="0" smtClean="0">
                <a:solidFill>
                  <a:schemeClr val="bg1">
                    <a:lumMod val="50000"/>
                  </a:schemeClr>
                </a:solidFill>
                <a:latin typeface="Gill Sans MT"/>
                <a:cs typeface="Arial"/>
              </a:rPr>
              <a:t>#</a:t>
            </a:r>
            <a:r>
              <a:rPr lang="en-US" sz="2000" b="0" dirty="0" err="1" smtClean="0">
                <a:solidFill>
                  <a:schemeClr val="bg1">
                    <a:lumMod val="50000"/>
                  </a:schemeClr>
                </a:solidFill>
                <a:latin typeface="Gill Sans MT"/>
                <a:cs typeface="Arial"/>
              </a:rPr>
              <a:t>opensource</a:t>
            </a:r>
            <a:r>
              <a:rPr lang="en-US" sz="2000" b="0" dirty="0" smtClean="0">
                <a:solidFill>
                  <a:schemeClr val="bg1">
                    <a:lumMod val="50000"/>
                  </a:schemeClr>
                </a:solidFill>
                <a:latin typeface="Gill Sans MT"/>
                <a:cs typeface="Arial"/>
              </a:rPr>
              <a:t> #</a:t>
            </a:r>
            <a:r>
              <a:rPr lang="en-US" sz="2000" b="0" dirty="0" err="1" smtClean="0">
                <a:solidFill>
                  <a:schemeClr val="bg1">
                    <a:lumMod val="50000"/>
                  </a:schemeClr>
                </a:solidFill>
                <a:latin typeface="Gill Sans MT"/>
                <a:cs typeface="Arial"/>
              </a:rPr>
              <a:t>miloss</a:t>
            </a:r>
            <a:r>
              <a:rPr lang="en-US" sz="2000" b="0" dirty="0" smtClean="0">
                <a:solidFill>
                  <a:schemeClr val="bg1">
                    <a:lumMod val="50000"/>
                  </a:schemeClr>
                </a:solidFill>
                <a:latin typeface="Gill Sans MT"/>
                <a:cs typeface="Arial"/>
              </a:rPr>
              <a:t> </a:t>
            </a:r>
            <a:r>
              <a:rPr lang="en-US" sz="2000" b="0" baseline="0" dirty="0" smtClean="0">
                <a:solidFill>
                  <a:schemeClr val="bg1">
                    <a:lumMod val="50000"/>
                  </a:schemeClr>
                </a:solidFill>
                <a:latin typeface="Gill Sans MT"/>
                <a:cs typeface="Arial"/>
              </a:rPr>
              <a:t>@</a:t>
            </a:r>
            <a:r>
              <a:rPr lang="en-US" sz="2000" b="0" baseline="0" dirty="0" err="1" smtClean="0">
                <a:solidFill>
                  <a:schemeClr val="bg1">
                    <a:lumMod val="50000"/>
                  </a:schemeClr>
                </a:solidFill>
                <a:latin typeface="Gill Sans MT"/>
                <a:cs typeface="Arial"/>
              </a:rPr>
              <a:t>sparcedge</a:t>
            </a:r>
            <a:endParaRPr lang="en-US" sz="2000" b="0" dirty="0">
              <a:solidFill>
                <a:schemeClr val="bg1">
                  <a:lumMod val="50000"/>
                </a:schemeClr>
              </a:solidFill>
              <a:latin typeface="Gill Sans MT"/>
              <a:cs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2" r:id="rId4"/>
    <p:sldLayoutId id="2147483651" r:id="rId5"/>
    <p:sldLayoutId id="2147483653" r:id="rId6"/>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1" Type="http://schemas.openxmlformats.org/officeDocument/2006/relationships/image" Target="../media/image35.jpeg"/><Relationship Id="rId12" Type="http://schemas.openxmlformats.org/officeDocument/2006/relationships/image" Target="../media/image36.png"/><Relationship Id="rId13" Type="http://schemas.openxmlformats.org/officeDocument/2006/relationships/image" Target="../media/image37.png"/><Relationship Id="rId1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4.png"/><Relationship Id="rId7" Type="http://schemas.openxmlformats.org/officeDocument/2006/relationships/image" Target="../media/image35.jpeg"/><Relationship Id="rId8"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mailto:bob.williams@sparcedge.com" TargetMode="External"/><Relationship Id="rId4" Type="http://schemas.openxmlformats.org/officeDocument/2006/relationships/hyperlink" Target="mailto:tours@sparcedge.com" TargetMode="External"/><Relationship Id="rId5" Type="http://schemas.openxmlformats.org/officeDocument/2006/relationships/hyperlink" Target="http://www.sparcedge.com/" TargetMode="External"/><Relationship Id="rId6" Type="http://schemas.openxmlformats.org/officeDocument/2006/relationships/image" Target="../media/image3.jpeg"/><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github.com/sparcedg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hyperlink" Target="mailto:bob.williams@sparcedge.com" TargetMode="External"/><Relationship Id="rId6" Type="http://schemas.openxmlformats.org/officeDocument/2006/relationships/hyperlink" Target="mailto:tours@sparcedge.com" TargetMode="External"/><Relationship Id="rId7" Type="http://schemas.openxmlformats.org/officeDocument/2006/relationships/hyperlink" Target="http://www.sparcedge.com/" TargetMode="External"/><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jpe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2065" y="2684933"/>
            <a:ext cx="6781800" cy="1224193"/>
          </a:xfrm>
        </p:spPr>
        <p:txBody>
          <a:bodyPr>
            <a:noAutofit/>
          </a:bodyPr>
          <a:lstStyle/>
          <a:p>
            <a:pPr>
              <a:spcAft>
                <a:spcPts val="2400"/>
              </a:spcAft>
            </a:pPr>
            <a:r>
              <a:rPr lang="en-US" sz="2800" dirty="0" smtClean="0">
                <a:solidFill>
                  <a:srgbClr val="BC6210"/>
                </a:solidFill>
              </a:rPr>
              <a:t>Open Sourcing From Within Your Company,</a:t>
            </a:r>
            <a:br>
              <a:rPr lang="en-US" sz="2800" dirty="0" smtClean="0">
                <a:solidFill>
                  <a:srgbClr val="BC6210"/>
                </a:solidFill>
              </a:rPr>
            </a:br>
            <a:r>
              <a:rPr lang="en-US" sz="2800" dirty="0" smtClean="0">
                <a:solidFill>
                  <a:srgbClr val="BC6210"/>
                </a:solidFill>
              </a:rPr>
              <a:t>For Your Company</a:t>
            </a:r>
            <a:endParaRPr lang="en-US" sz="2800" dirty="0">
              <a:solidFill>
                <a:srgbClr val="BC6210"/>
              </a:solidFill>
            </a:endParaRPr>
          </a:p>
        </p:txBody>
      </p:sp>
      <p:sp>
        <p:nvSpPr>
          <p:cNvPr id="3" name="Subtitle 2"/>
          <p:cNvSpPr>
            <a:spLocks noGrp="1"/>
          </p:cNvSpPr>
          <p:nvPr>
            <p:ph type="subTitle" idx="1"/>
          </p:nvPr>
        </p:nvSpPr>
        <p:spPr>
          <a:xfrm>
            <a:off x="1686810" y="2545977"/>
            <a:ext cx="7306851" cy="362534"/>
          </a:xfrm>
        </p:spPr>
        <p:txBody>
          <a:bodyPr>
            <a:normAutofit/>
          </a:bodyPr>
          <a:lstStyle/>
          <a:p>
            <a:r>
              <a:rPr lang="en-US" sz="1400" dirty="0" smtClean="0">
                <a:solidFill>
                  <a:schemeClr val="tx1">
                    <a:lumMod val="50000"/>
                    <a:lumOff val="50000"/>
                  </a:schemeClr>
                </a:solidFill>
              </a:rPr>
              <a:t>MIL-OSS, Thursday, May 24</a:t>
            </a:r>
            <a:r>
              <a:rPr lang="en-US" sz="1400" baseline="30000" dirty="0" smtClean="0">
                <a:solidFill>
                  <a:schemeClr val="tx1">
                    <a:lumMod val="50000"/>
                    <a:lumOff val="50000"/>
                  </a:schemeClr>
                </a:solidFill>
              </a:rPr>
              <a:t>h</a:t>
            </a:r>
            <a:r>
              <a:rPr lang="en-US" sz="1400" dirty="0" smtClean="0">
                <a:solidFill>
                  <a:schemeClr val="tx1">
                    <a:lumMod val="50000"/>
                    <a:lumOff val="50000"/>
                  </a:schemeClr>
                </a:solidFill>
              </a:rPr>
              <a:t> 2012</a:t>
            </a:r>
            <a:endParaRPr lang="en-US" sz="1400" dirty="0">
              <a:solidFill>
                <a:schemeClr val="tx1">
                  <a:lumMod val="50000"/>
                  <a:lumOff val="50000"/>
                </a:schemeClr>
              </a:solidFill>
            </a:endParaRPr>
          </a:p>
        </p:txBody>
      </p:sp>
      <p:sp>
        <p:nvSpPr>
          <p:cNvPr id="4" name="Subtitle 2"/>
          <p:cNvSpPr txBox="1">
            <a:spLocks/>
          </p:cNvSpPr>
          <p:nvPr/>
        </p:nvSpPr>
        <p:spPr>
          <a:xfrm>
            <a:off x="1697221" y="3808543"/>
            <a:ext cx="6400800" cy="362534"/>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by Bob Williams</a:t>
            </a:r>
          </a:p>
        </p:txBody>
      </p:sp>
      <p:sp>
        <p:nvSpPr>
          <p:cNvPr id="7" name="TextBox 6"/>
          <p:cNvSpPr txBox="1"/>
          <p:nvPr/>
        </p:nvSpPr>
        <p:spPr>
          <a:xfrm>
            <a:off x="7883073" y="6598863"/>
            <a:ext cx="184666" cy="369332"/>
          </a:xfrm>
          <a:prstGeom prst="rect">
            <a:avLst/>
          </a:prstGeom>
          <a:noFill/>
        </p:spPr>
        <p:txBody>
          <a:bodyPr wrap="none" rtlCol="0">
            <a:spAutoFit/>
          </a:bodyPr>
          <a:lstStyle/>
          <a:p>
            <a:endParaRPr lang="en-US" dirty="0"/>
          </a:p>
        </p:txBody>
      </p:sp>
      <p:sp>
        <p:nvSpPr>
          <p:cNvPr id="6" name="TextBox 5"/>
          <p:cNvSpPr txBox="1"/>
          <p:nvPr/>
        </p:nvSpPr>
        <p:spPr>
          <a:xfrm>
            <a:off x="1873436" y="4149695"/>
            <a:ext cx="184666" cy="369332"/>
          </a:xfrm>
          <a:prstGeom prst="rect">
            <a:avLst/>
          </a:prstGeom>
          <a:noFill/>
        </p:spPr>
        <p:txBody>
          <a:bodyPr wrap="none" rtlCol="0">
            <a:spAutoFit/>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solidFill>
                <a:srgbClr val="A0441D"/>
              </a:solidFill>
            </a:endParaRPr>
          </a:p>
        </p:txBody>
      </p:sp>
      <p:sp>
        <p:nvSpPr>
          <p:cNvPr id="3" name="Content Placeholder 2"/>
          <p:cNvSpPr>
            <a:spLocks noGrp="1"/>
          </p:cNvSpPr>
          <p:nvPr>
            <p:ph idx="1"/>
          </p:nvPr>
        </p:nvSpPr>
        <p:spPr>
          <a:xfrm>
            <a:off x="457200" y="1239560"/>
            <a:ext cx="8229600" cy="4525963"/>
          </a:xfrm>
        </p:spPr>
        <p:txBody>
          <a:bodyPr anchor="ctr">
            <a:normAutofit/>
          </a:bodyPr>
          <a:lstStyle/>
          <a:p>
            <a:pPr marL="0" indent="0" algn="ctr">
              <a:buNone/>
            </a:pPr>
            <a:r>
              <a:rPr lang="en-US" sz="8000" dirty="0" smtClean="0"/>
              <a:t>So Why Does </a:t>
            </a:r>
          </a:p>
          <a:p>
            <a:pPr marL="0" indent="0" algn="ctr">
              <a:buNone/>
            </a:pPr>
            <a:r>
              <a:rPr lang="en-US" sz="8000" dirty="0" smtClean="0"/>
              <a:t>SPARC</a:t>
            </a:r>
          </a:p>
          <a:p>
            <a:pPr marL="0" indent="0" algn="ctr">
              <a:buNone/>
            </a:pPr>
            <a:r>
              <a:rPr lang="en-US" sz="8000" dirty="0" smtClean="0">
                <a:solidFill>
                  <a:srgbClr val="A0441D"/>
                </a:solidFill>
              </a:rPr>
              <a:t>Open Source?</a:t>
            </a:r>
            <a:endParaRPr lang="en-US" sz="8000" dirty="0">
              <a:solidFill>
                <a:srgbClr val="A0441D"/>
              </a:solidFill>
            </a:endParaRPr>
          </a:p>
        </p:txBody>
      </p:sp>
    </p:spTree>
    <p:extLst>
      <p:ext uri="{BB962C8B-B14F-4D97-AF65-F5344CB8AC3E}">
        <p14:creationId xmlns:p14="http://schemas.microsoft.com/office/powerpoint/2010/main" val="2118653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6">
                    <a:lumMod val="50000"/>
                  </a:schemeClr>
                </a:solidFill>
              </a:rPr>
              <a:t>SPARC</a:t>
            </a:r>
            <a:r>
              <a:rPr lang="en-US" dirty="0" smtClean="0"/>
              <a:t> and </a:t>
            </a:r>
            <a:r>
              <a:rPr lang="en-US" dirty="0" smtClean="0">
                <a:solidFill>
                  <a:srgbClr val="984807"/>
                </a:solidFill>
              </a:rPr>
              <a:t>Open Source</a:t>
            </a:r>
            <a:endParaRPr lang="en-US" dirty="0">
              <a:solidFill>
                <a:srgbClr val="984807"/>
              </a:solidFill>
            </a:endParaRPr>
          </a:p>
        </p:txBody>
      </p:sp>
      <p:pic>
        <p:nvPicPr>
          <p:cNvPr id="24" name="Content Placeholder 23" descr="collage block 2.png"/>
          <p:cNvPicPr>
            <a:picLocks noGrp="1" noChangeAspect="1"/>
          </p:cNvPicPr>
          <p:nvPr>
            <p:ph idx="1"/>
          </p:nvPr>
        </p:nvPicPr>
        <p:blipFill>
          <a:blip r:embed="rId3"/>
          <a:srcRect l="-3370" r="-3370"/>
          <a:stretch>
            <a:fillRect/>
          </a:stretch>
        </p:blipFill>
        <p:spPr>
          <a:xfrm>
            <a:off x="95421" y="1149794"/>
            <a:ext cx="9048579" cy="4976370"/>
          </a:xfrm>
        </p:spPr>
      </p:pic>
    </p:spTree>
    <p:extLst>
      <p:ext uri="{BB962C8B-B14F-4D97-AF65-F5344CB8AC3E}">
        <p14:creationId xmlns:p14="http://schemas.microsoft.com/office/powerpoint/2010/main" val="359908164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sparcIQ-light-300d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051" y="2508787"/>
            <a:ext cx="5477099" cy="1950500"/>
          </a:xfrm>
          <a:prstGeom prst="rect">
            <a:avLst/>
          </a:prstGeom>
        </p:spPr>
      </p:pic>
    </p:spTree>
    <p:extLst>
      <p:ext uri="{BB962C8B-B14F-4D97-AF65-F5344CB8AC3E}">
        <p14:creationId xmlns:p14="http://schemas.microsoft.com/office/powerpoint/2010/main" val="9384092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smtClean="0">
                <a:solidFill>
                  <a:srgbClr val="A0441D"/>
                </a:solidFill>
              </a:rPr>
              <a:t>IQ</a:t>
            </a:r>
            <a:endParaRPr lang="en-US" dirty="0">
              <a:solidFill>
                <a:srgbClr val="A0441D"/>
              </a:solidFill>
            </a:endParaRPr>
          </a:p>
        </p:txBody>
      </p:sp>
      <p:sp>
        <p:nvSpPr>
          <p:cNvPr id="7" name="Rectangle 6"/>
          <p:cNvSpPr/>
          <p:nvPr/>
        </p:nvSpPr>
        <p:spPr>
          <a:xfrm>
            <a:off x="441966" y="3370011"/>
            <a:ext cx="8382000" cy="615553"/>
          </a:xfrm>
          <a:prstGeom prst="rect">
            <a:avLst/>
          </a:prstGeom>
        </p:spPr>
        <p:txBody>
          <a:bodyPr wrap="square">
            <a:spAutoFit/>
          </a:bodyPr>
          <a:lstStyle/>
          <a:p>
            <a:pPr algn="ctr"/>
            <a:r>
              <a:rPr lang="en-US" sz="3400" dirty="0">
                <a:solidFill>
                  <a:srgbClr val="A0441D"/>
                </a:solidFill>
              </a:rPr>
              <a:t>SPARC’s Real-Time, </a:t>
            </a:r>
            <a:r>
              <a:rPr lang="en-US" sz="3400" dirty="0" err="1">
                <a:solidFill>
                  <a:srgbClr val="A0441D"/>
                </a:solidFill>
              </a:rPr>
              <a:t>BigData</a:t>
            </a:r>
            <a:r>
              <a:rPr lang="en-US" sz="3400" dirty="0">
                <a:solidFill>
                  <a:srgbClr val="A0441D"/>
                </a:solidFill>
              </a:rPr>
              <a:t> Analytics </a:t>
            </a:r>
            <a:r>
              <a:rPr lang="en-US" sz="3400" dirty="0" smtClean="0">
                <a:solidFill>
                  <a:srgbClr val="A0441D"/>
                </a:solidFill>
              </a:rPr>
              <a:t>Platform</a:t>
            </a:r>
            <a:endParaRPr lang="en-US" sz="3400" dirty="0">
              <a:solidFill>
                <a:srgbClr val="A0441D"/>
              </a:solidFill>
            </a:endParaRPr>
          </a:p>
        </p:txBody>
      </p:sp>
      <p:sp>
        <p:nvSpPr>
          <p:cNvPr id="8" name="Rectangle 7"/>
          <p:cNvSpPr/>
          <p:nvPr/>
        </p:nvSpPr>
        <p:spPr>
          <a:xfrm>
            <a:off x="457200" y="4096983"/>
            <a:ext cx="8480834" cy="1815882"/>
          </a:xfrm>
          <a:prstGeom prst="rect">
            <a:avLst/>
          </a:prstGeom>
        </p:spPr>
        <p:txBody>
          <a:bodyPr wrap="square">
            <a:spAutoFit/>
          </a:bodyPr>
          <a:lstStyle/>
          <a:p>
            <a:pPr marL="342900" indent="-342900">
              <a:buFont typeface="Arial"/>
              <a:buChar char="•"/>
            </a:pPr>
            <a:r>
              <a:rPr lang="en-US" sz="2800" dirty="0" smtClean="0"/>
              <a:t>Pure </a:t>
            </a:r>
            <a:r>
              <a:rPr lang="en-US" sz="2800" dirty="0"/>
              <a:t>Open Source Stack</a:t>
            </a:r>
          </a:p>
          <a:p>
            <a:pPr marL="342900" indent="-342900">
              <a:buFont typeface="Arial"/>
              <a:buChar char="•"/>
            </a:pPr>
            <a:r>
              <a:rPr lang="en-US" sz="2800" dirty="0"/>
              <a:t>Backbone for </a:t>
            </a:r>
            <a:r>
              <a:rPr lang="en-US" sz="2800" dirty="0" smtClean="0"/>
              <a:t>SPARC’s Products</a:t>
            </a:r>
            <a:endParaRPr lang="en-US" sz="2800" dirty="0"/>
          </a:p>
          <a:p>
            <a:pPr marL="342900" indent="-342900">
              <a:buFont typeface="Arial"/>
              <a:buChar char="•"/>
            </a:pPr>
            <a:r>
              <a:rPr lang="en-US" sz="2800" dirty="0"/>
              <a:t>Think lot’s of data coming in fast </a:t>
            </a:r>
          </a:p>
          <a:p>
            <a:pPr marL="342900" indent="-342900">
              <a:buFont typeface="Arial"/>
              <a:buChar char="•"/>
            </a:pPr>
            <a:r>
              <a:rPr lang="en-US" sz="2800" dirty="0"/>
              <a:t>Think deep number crunching for </a:t>
            </a:r>
            <a:r>
              <a:rPr lang="en-US" sz="2800" dirty="0" smtClean="0"/>
              <a:t>insight</a:t>
            </a:r>
            <a:endParaRPr lang="en-US" sz="2800" dirty="0"/>
          </a:p>
        </p:txBody>
      </p:sp>
      <p:pic>
        <p:nvPicPr>
          <p:cNvPr id="10" name="Picture 9" descr="Screen Shot 2012-05-17 at 1.28.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66" y="1499885"/>
            <a:ext cx="8244834" cy="1602559"/>
          </a:xfrm>
          <a:prstGeom prst="rect">
            <a:avLst/>
          </a:prstGeom>
        </p:spPr>
      </p:pic>
    </p:spTree>
    <p:extLst>
      <p:ext uri="{BB962C8B-B14F-4D97-AF65-F5344CB8AC3E}">
        <p14:creationId xmlns:p14="http://schemas.microsoft.com/office/powerpoint/2010/main" val="400984815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3108597"/>
            <a:ext cx="3077705" cy="8461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88458" y="3162261"/>
            <a:ext cx="2389247" cy="646331"/>
          </a:xfrm>
          <a:prstGeom prst="rect">
            <a:avLst/>
          </a:prstGeom>
          <a:noFill/>
          <a:effectLst>
            <a:outerShdw blurRad="50800" dist="38100" dir="2100000">
              <a:srgbClr val="000000">
                <a:alpha val="94000"/>
              </a:srgbClr>
            </a:outerShdw>
          </a:effectLst>
        </p:spPr>
        <p:txBody>
          <a:bodyPr wrap="none" rtlCol="0">
            <a:spAutoFit/>
          </a:bodyPr>
          <a:lstStyle/>
          <a:p>
            <a:r>
              <a:rPr lang="en-US" sz="3600" i="1" dirty="0" smtClean="0">
                <a:solidFill>
                  <a:schemeClr val="bg1">
                    <a:lumMod val="95000"/>
                  </a:schemeClr>
                </a:solidFill>
              </a:rPr>
              <a:t>and more…</a:t>
            </a:r>
            <a:endParaRPr lang="en-US" sz="3600" i="1" dirty="0">
              <a:solidFill>
                <a:schemeClr val="bg1">
                  <a:lumMod val="95000"/>
                </a:schemeClr>
              </a:solidFill>
            </a:endParaRPr>
          </a:p>
        </p:txBody>
      </p:sp>
      <p:pic>
        <p:nvPicPr>
          <p:cNvPr id="12" name="Picture 11" descr="attachment.png"/>
          <p:cNvPicPr>
            <a:picLocks noChangeAspect="1"/>
          </p:cNvPicPr>
          <p:nvPr/>
        </p:nvPicPr>
        <p:blipFill>
          <a:blip r:embed="rId3"/>
          <a:stretch>
            <a:fillRect/>
          </a:stretch>
        </p:blipFill>
        <p:spPr>
          <a:xfrm>
            <a:off x="5016777" y="4290811"/>
            <a:ext cx="3086100" cy="762000"/>
          </a:xfrm>
          <a:prstGeom prst="rect">
            <a:avLst/>
          </a:prstGeom>
        </p:spPr>
      </p:pic>
      <p:pic>
        <p:nvPicPr>
          <p:cNvPr id="13" name="Picture 12" descr="Screen shot 2012-05-17 at 10.50.05 AM.png"/>
          <p:cNvPicPr>
            <a:picLocks noChangeAspect="1"/>
          </p:cNvPicPr>
          <p:nvPr/>
        </p:nvPicPr>
        <p:blipFill>
          <a:blip r:embed="rId4"/>
          <a:stretch>
            <a:fillRect/>
          </a:stretch>
        </p:blipFill>
        <p:spPr>
          <a:xfrm>
            <a:off x="3699040" y="5649066"/>
            <a:ext cx="2271966" cy="661834"/>
          </a:xfrm>
          <a:prstGeom prst="rect">
            <a:avLst/>
          </a:prstGeom>
        </p:spPr>
      </p:pic>
      <p:pic>
        <p:nvPicPr>
          <p:cNvPr id="15" name="Picture 14" descr="Screen shot 2012-05-17 at 10.51.37 AM.png"/>
          <p:cNvPicPr>
            <a:picLocks noChangeAspect="1"/>
          </p:cNvPicPr>
          <p:nvPr/>
        </p:nvPicPr>
        <p:blipFill>
          <a:blip r:embed="rId5"/>
          <a:stretch>
            <a:fillRect/>
          </a:stretch>
        </p:blipFill>
        <p:spPr>
          <a:xfrm>
            <a:off x="2742093" y="2385032"/>
            <a:ext cx="2598304" cy="491571"/>
          </a:xfrm>
          <a:prstGeom prst="rect">
            <a:avLst/>
          </a:prstGeom>
        </p:spPr>
      </p:pic>
      <p:pic>
        <p:nvPicPr>
          <p:cNvPr id="16" name="Picture 15" descr="Screen shot 2012-05-17 at 10.53.18 AM.png"/>
          <p:cNvPicPr>
            <a:picLocks noChangeAspect="1"/>
          </p:cNvPicPr>
          <p:nvPr/>
        </p:nvPicPr>
        <p:blipFill>
          <a:blip r:embed="rId6"/>
          <a:stretch>
            <a:fillRect/>
          </a:stretch>
        </p:blipFill>
        <p:spPr>
          <a:xfrm>
            <a:off x="281272" y="1027238"/>
            <a:ext cx="3839318" cy="565543"/>
          </a:xfrm>
          <a:prstGeom prst="rect">
            <a:avLst/>
          </a:prstGeom>
        </p:spPr>
      </p:pic>
      <p:pic>
        <p:nvPicPr>
          <p:cNvPr id="17" name="Picture 16" descr="687474703a2f2f692e696d6775722e636f6d2f53327267722e706e67.png"/>
          <p:cNvPicPr>
            <a:picLocks noChangeAspect="1"/>
          </p:cNvPicPr>
          <p:nvPr/>
        </p:nvPicPr>
        <p:blipFill>
          <a:blip r:embed="rId7"/>
          <a:stretch>
            <a:fillRect/>
          </a:stretch>
        </p:blipFill>
        <p:spPr>
          <a:xfrm>
            <a:off x="4990685" y="1134331"/>
            <a:ext cx="3300245" cy="763364"/>
          </a:xfrm>
          <a:prstGeom prst="rect">
            <a:avLst/>
          </a:prstGeom>
        </p:spPr>
      </p:pic>
      <p:sp>
        <p:nvSpPr>
          <p:cNvPr id="20" name="Rectangle 19"/>
          <p:cNvSpPr/>
          <p:nvPr/>
        </p:nvSpPr>
        <p:spPr>
          <a:xfrm>
            <a:off x="6796595" y="5362630"/>
            <a:ext cx="1748234"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node-</a:t>
            </a:r>
            <a:r>
              <a:rPr lang="en-US" dirty="0" err="1" smtClean="0">
                <a:solidFill>
                  <a:schemeClr val="tx1">
                    <a:lumMod val="95000"/>
                    <a:lumOff val="5000"/>
                  </a:schemeClr>
                </a:solidFill>
                <a:latin typeface="Calibri"/>
                <a:cs typeface="Calibri"/>
              </a:rPr>
              <a:t>hashring</a:t>
            </a:r>
            <a:endParaRPr lang="en-US" dirty="0">
              <a:solidFill>
                <a:schemeClr val="tx1">
                  <a:lumMod val="95000"/>
                  <a:lumOff val="5000"/>
                </a:schemeClr>
              </a:solidFill>
              <a:latin typeface="Calibri"/>
              <a:cs typeface="Calibri"/>
            </a:endParaRPr>
          </a:p>
        </p:txBody>
      </p:sp>
      <p:grpSp>
        <p:nvGrpSpPr>
          <p:cNvPr id="2" name="Group 1"/>
          <p:cNvGrpSpPr/>
          <p:nvPr/>
        </p:nvGrpSpPr>
        <p:grpSpPr>
          <a:xfrm>
            <a:off x="5465818" y="3218854"/>
            <a:ext cx="1803356" cy="617353"/>
            <a:chOff x="5673729" y="2768699"/>
            <a:chExt cx="1803356" cy="617353"/>
          </a:xfrm>
        </p:grpSpPr>
        <p:sp>
          <p:nvSpPr>
            <p:cNvPr id="21" name="Rectangle 20"/>
            <p:cNvSpPr/>
            <p:nvPr/>
          </p:nvSpPr>
          <p:spPr>
            <a:xfrm>
              <a:off x="5673729" y="2768699"/>
              <a:ext cx="1803356"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connect</a:t>
              </a:r>
              <a:endParaRPr lang="en-US" dirty="0">
                <a:solidFill>
                  <a:schemeClr val="tx1">
                    <a:lumMod val="95000"/>
                    <a:lumOff val="5000"/>
                  </a:schemeClr>
                </a:solidFill>
                <a:latin typeface="Calibri"/>
                <a:cs typeface="Calibri"/>
              </a:endParaRPr>
            </a:p>
          </p:txBody>
        </p:sp>
        <p:pic>
          <p:nvPicPr>
            <p:cNvPr id="22" name="Picture 21" descr="png.png"/>
            <p:cNvPicPr>
              <a:picLocks noChangeAspect="1"/>
            </p:cNvPicPr>
            <p:nvPr/>
          </p:nvPicPr>
          <p:blipFill>
            <a:blip r:embed="rId8"/>
            <a:srcRect r="73489"/>
            <a:stretch>
              <a:fillRect/>
            </a:stretch>
          </p:blipFill>
          <p:spPr>
            <a:xfrm>
              <a:off x="5971006" y="2897320"/>
              <a:ext cx="271069" cy="384803"/>
            </a:xfrm>
            <a:prstGeom prst="rect">
              <a:avLst/>
            </a:prstGeom>
          </p:spPr>
        </p:pic>
      </p:grpSp>
      <p:pic>
        <p:nvPicPr>
          <p:cNvPr id="24" name="Picture 23" descr="akka-logo-159h1.png"/>
          <p:cNvPicPr>
            <a:picLocks noChangeAspect="1"/>
          </p:cNvPicPr>
          <p:nvPr/>
        </p:nvPicPr>
        <p:blipFill>
          <a:blip r:embed="rId9"/>
          <a:stretch>
            <a:fillRect/>
          </a:stretch>
        </p:blipFill>
        <p:spPr>
          <a:xfrm>
            <a:off x="2545768" y="4147044"/>
            <a:ext cx="1317351" cy="1033614"/>
          </a:xfrm>
          <a:prstGeom prst="rect">
            <a:avLst/>
          </a:prstGeom>
        </p:spPr>
      </p:pic>
      <p:sp>
        <p:nvSpPr>
          <p:cNvPr id="26" name="Rectangle 25"/>
          <p:cNvSpPr/>
          <p:nvPr/>
        </p:nvSpPr>
        <p:spPr>
          <a:xfrm>
            <a:off x="281272" y="5499868"/>
            <a:ext cx="2630521"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node-http-signature</a:t>
            </a:r>
            <a:endParaRPr lang="en-US" dirty="0">
              <a:solidFill>
                <a:schemeClr val="tx1">
                  <a:lumMod val="95000"/>
                  <a:lumOff val="5000"/>
                </a:schemeClr>
              </a:solidFill>
              <a:latin typeface="Calibri"/>
              <a:cs typeface="Calibri"/>
            </a:endParaRPr>
          </a:p>
        </p:txBody>
      </p:sp>
      <p:pic>
        <p:nvPicPr>
          <p:cNvPr id="28" name="Picture 27" descr="Joyent-logo.png"/>
          <p:cNvPicPr>
            <a:picLocks noChangeAspect="1"/>
          </p:cNvPicPr>
          <p:nvPr/>
        </p:nvPicPr>
        <p:blipFill>
          <a:blip r:embed="rId10"/>
          <a:srcRect r="77212"/>
          <a:stretch>
            <a:fillRect/>
          </a:stretch>
        </p:blipFill>
        <p:spPr>
          <a:xfrm>
            <a:off x="454272" y="5671307"/>
            <a:ext cx="336701" cy="401193"/>
          </a:xfrm>
          <a:prstGeom prst="rect">
            <a:avLst/>
          </a:prstGeom>
        </p:spPr>
      </p:pic>
      <p:sp>
        <p:nvSpPr>
          <p:cNvPr id="19" name="Title 1"/>
          <p:cNvSpPr>
            <a:spLocks noGrp="1"/>
          </p:cNvSpPr>
          <p:nvPr>
            <p:ph type="title"/>
          </p:nvPr>
        </p:nvSpPr>
        <p:spPr>
          <a:xfrm>
            <a:off x="457200" y="274638"/>
            <a:ext cx="8229600" cy="470673"/>
          </a:xfrm>
        </p:spPr>
        <p:txBody>
          <a:bodyPr/>
          <a:lstStyle/>
          <a:p>
            <a:r>
              <a:rPr lang="en-US" dirty="0" smtClean="0"/>
              <a:t>SPARC </a:t>
            </a:r>
            <a:r>
              <a:rPr lang="en-US" dirty="0" smtClean="0">
                <a:solidFill>
                  <a:srgbClr val="A0441D"/>
                </a:solidFill>
              </a:rPr>
              <a:t>IQ</a:t>
            </a:r>
            <a:endParaRPr lang="en-US" dirty="0">
              <a:solidFill>
                <a:srgbClr val="A0441D"/>
              </a:solidFill>
            </a:endParaRPr>
          </a:p>
        </p:txBody>
      </p:sp>
      <p:pic>
        <p:nvPicPr>
          <p:cNvPr id="23" name="Picture 22" descr="nodejs.jpg"/>
          <p:cNvPicPr>
            <a:picLocks noChangeAspect="1"/>
          </p:cNvPicPr>
          <p:nvPr/>
        </p:nvPicPr>
        <p:blipFill>
          <a:blip r:embed="rId11"/>
          <a:stretch>
            <a:fillRect/>
          </a:stretch>
        </p:blipFill>
        <p:spPr>
          <a:xfrm>
            <a:off x="161256" y="4267583"/>
            <a:ext cx="2237427" cy="602862"/>
          </a:xfrm>
          <a:prstGeom prst="rect">
            <a:avLst/>
          </a:prstGeom>
        </p:spPr>
      </p:pic>
      <p:pic>
        <p:nvPicPr>
          <p:cNvPr id="25" name="Picture 24" descr="mongo-db-huge-logo.png"/>
          <p:cNvPicPr>
            <a:picLocks noChangeAspect="1"/>
          </p:cNvPicPr>
          <p:nvPr/>
        </p:nvPicPr>
        <p:blipFill>
          <a:blip r:embed="rId12"/>
          <a:stretch>
            <a:fillRect/>
          </a:stretch>
        </p:blipFill>
        <p:spPr>
          <a:xfrm>
            <a:off x="6125899" y="2051048"/>
            <a:ext cx="2560901" cy="853634"/>
          </a:xfrm>
          <a:prstGeom prst="rect">
            <a:avLst/>
          </a:prstGeom>
        </p:spPr>
      </p:pic>
      <p:grpSp>
        <p:nvGrpSpPr>
          <p:cNvPr id="27" name="Group 26"/>
          <p:cNvGrpSpPr/>
          <p:nvPr/>
        </p:nvGrpSpPr>
        <p:grpSpPr>
          <a:xfrm>
            <a:off x="457200" y="1863553"/>
            <a:ext cx="1855890" cy="830997"/>
            <a:chOff x="4039017" y="2694550"/>
            <a:chExt cx="1855890" cy="830997"/>
          </a:xfrm>
        </p:grpSpPr>
        <p:pic>
          <p:nvPicPr>
            <p:cNvPr id="29" name="Picture 28" descr="scalaclassic.png"/>
            <p:cNvPicPr>
              <a:picLocks noChangeAspect="1"/>
            </p:cNvPicPr>
            <p:nvPr/>
          </p:nvPicPr>
          <p:blipFill>
            <a:blip r:embed="rId13"/>
            <a:srcRect b="23116"/>
            <a:stretch>
              <a:fillRect/>
            </a:stretch>
          </p:blipFill>
          <p:spPr>
            <a:xfrm rot="16200000">
              <a:off x="3932364" y="2917218"/>
              <a:ext cx="653426" cy="440119"/>
            </a:xfrm>
            <a:prstGeom prst="rect">
              <a:avLst/>
            </a:prstGeom>
          </p:spPr>
        </p:pic>
        <p:sp>
          <p:nvSpPr>
            <p:cNvPr id="30" name="TextBox 29"/>
            <p:cNvSpPr txBox="1"/>
            <p:nvPr/>
          </p:nvSpPr>
          <p:spPr>
            <a:xfrm>
              <a:off x="4479135" y="2694550"/>
              <a:ext cx="1415772" cy="830997"/>
            </a:xfrm>
            <a:prstGeom prst="rect">
              <a:avLst/>
            </a:prstGeom>
            <a:noFill/>
          </p:spPr>
          <p:txBody>
            <a:bodyPr wrap="none" rtlCol="0">
              <a:spAutoFit/>
            </a:bodyPr>
            <a:lstStyle/>
            <a:p>
              <a:r>
                <a:rPr lang="en-US" sz="4800" b="1" dirty="0" err="1" smtClean="0">
                  <a:latin typeface="Abadi MT Condensed Extra Bold"/>
                  <a:cs typeface="Abadi MT Condensed Extra Bold"/>
                </a:rPr>
                <a:t>Scala</a:t>
              </a:r>
              <a:endParaRPr lang="en-US" sz="4800" b="1" dirty="0">
                <a:latin typeface="Abadi MT Condensed Extra Bold"/>
                <a:cs typeface="Abadi MT Condensed Extra Bold"/>
              </a:endParaRPr>
            </a:p>
          </p:txBody>
        </p:sp>
      </p:grpSp>
      <p:pic>
        <p:nvPicPr>
          <p:cNvPr id="31" name="Picture 30" descr="jquery-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32719" y="3022478"/>
            <a:ext cx="1484058" cy="1296120"/>
          </a:xfrm>
          <a:prstGeom prst="rect">
            <a:avLst/>
          </a:prstGeom>
        </p:spPr>
      </p:pic>
    </p:spTree>
    <p:extLst>
      <p:ext uri="{BB962C8B-B14F-4D97-AF65-F5344CB8AC3E}">
        <p14:creationId xmlns:p14="http://schemas.microsoft.com/office/powerpoint/2010/main" val="14957949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2-05-17 at 10.53.18 AM.png"/>
          <p:cNvPicPr>
            <a:picLocks noChangeAspect="1"/>
          </p:cNvPicPr>
          <p:nvPr/>
        </p:nvPicPr>
        <p:blipFill>
          <a:blip r:embed="rId3"/>
          <a:stretch>
            <a:fillRect/>
          </a:stretch>
        </p:blipFill>
        <p:spPr>
          <a:xfrm>
            <a:off x="281272" y="1011939"/>
            <a:ext cx="3839318" cy="565543"/>
          </a:xfrm>
          <a:prstGeom prst="rect">
            <a:avLst/>
          </a:prstGeom>
        </p:spPr>
      </p:pic>
      <p:pic>
        <p:nvPicPr>
          <p:cNvPr id="17" name="Picture 16" descr="687474703a2f2f692e696d6775722e636f6d2f53327267722e706e67.png"/>
          <p:cNvPicPr>
            <a:picLocks noChangeAspect="1"/>
          </p:cNvPicPr>
          <p:nvPr/>
        </p:nvPicPr>
        <p:blipFill>
          <a:blip r:embed="rId4"/>
          <a:stretch>
            <a:fillRect/>
          </a:stretch>
        </p:blipFill>
        <p:spPr>
          <a:xfrm>
            <a:off x="5228810" y="1218314"/>
            <a:ext cx="3300245" cy="763364"/>
          </a:xfrm>
          <a:prstGeom prst="rect">
            <a:avLst/>
          </a:prstGeom>
        </p:spPr>
      </p:pic>
      <p:sp>
        <p:nvSpPr>
          <p:cNvPr id="20" name="Rectangle 19"/>
          <p:cNvSpPr/>
          <p:nvPr/>
        </p:nvSpPr>
        <p:spPr>
          <a:xfrm>
            <a:off x="3423771" y="5576363"/>
            <a:ext cx="1748234"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node-</a:t>
            </a:r>
            <a:r>
              <a:rPr lang="en-US" dirty="0" err="1" smtClean="0">
                <a:solidFill>
                  <a:schemeClr val="tx1">
                    <a:lumMod val="95000"/>
                    <a:lumOff val="5000"/>
                  </a:schemeClr>
                </a:solidFill>
                <a:latin typeface="Calibri"/>
                <a:cs typeface="Calibri"/>
              </a:rPr>
              <a:t>hashring</a:t>
            </a:r>
            <a:endParaRPr lang="en-US" dirty="0">
              <a:solidFill>
                <a:schemeClr val="tx1">
                  <a:lumMod val="95000"/>
                  <a:lumOff val="5000"/>
                </a:schemeClr>
              </a:solidFill>
              <a:latin typeface="Calibri"/>
              <a:cs typeface="Calibri"/>
            </a:endParaRPr>
          </a:p>
        </p:txBody>
      </p:sp>
      <p:sp>
        <p:nvSpPr>
          <p:cNvPr id="21" name="Rectangle 20"/>
          <p:cNvSpPr/>
          <p:nvPr/>
        </p:nvSpPr>
        <p:spPr>
          <a:xfrm>
            <a:off x="6377362" y="2789860"/>
            <a:ext cx="1803356"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connect</a:t>
            </a:r>
            <a:endParaRPr lang="en-US" dirty="0">
              <a:solidFill>
                <a:schemeClr val="tx1">
                  <a:lumMod val="95000"/>
                  <a:lumOff val="5000"/>
                </a:schemeClr>
              </a:solidFill>
              <a:latin typeface="Calibri"/>
              <a:cs typeface="Calibri"/>
            </a:endParaRPr>
          </a:p>
        </p:txBody>
      </p:sp>
      <p:pic>
        <p:nvPicPr>
          <p:cNvPr id="22" name="Picture 21" descr="png.png"/>
          <p:cNvPicPr>
            <a:picLocks noChangeAspect="1"/>
          </p:cNvPicPr>
          <p:nvPr/>
        </p:nvPicPr>
        <p:blipFill>
          <a:blip r:embed="rId5"/>
          <a:srcRect r="73489"/>
          <a:stretch>
            <a:fillRect/>
          </a:stretch>
        </p:blipFill>
        <p:spPr>
          <a:xfrm>
            <a:off x="6674639" y="2918481"/>
            <a:ext cx="271069" cy="384803"/>
          </a:xfrm>
          <a:prstGeom prst="rect">
            <a:avLst/>
          </a:prstGeom>
        </p:spPr>
      </p:pic>
      <p:sp>
        <p:nvSpPr>
          <p:cNvPr id="26" name="Rectangle 25"/>
          <p:cNvSpPr/>
          <p:nvPr/>
        </p:nvSpPr>
        <p:spPr>
          <a:xfrm>
            <a:off x="281272" y="5576363"/>
            <a:ext cx="2630521"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node-http-signature</a:t>
            </a:r>
            <a:endParaRPr lang="en-US" dirty="0">
              <a:solidFill>
                <a:schemeClr val="tx1">
                  <a:lumMod val="95000"/>
                  <a:lumOff val="5000"/>
                </a:schemeClr>
              </a:solidFill>
              <a:latin typeface="Calibri"/>
              <a:cs typeface="Calibri"/>
            </a:endParaRPr>
          </a:p>
        </p:txBody>
      </p:sp>
      <p:pic>
        <p:nvPicPr>
          <p:cNvPr id="28" name="Picture 27" descr="Joyent-logo.png"/>
          <p:cNvPicPr>
            <a:picLocks noChangeAspect="1"/>
          </p:cNvPicPr>
          <p:nvPr/>
        </p:nvPicPr>
        <p:blipFill>
          <a:blip r:embed="rId6"/>
          <a:srcRect r="77212"/>
          <a:stretch>
            <a:fillRect/>
          </a:stretch>
        </p:blipFill>
        <p:spPr>
          <a:xfrm>
            <a:off x="454272" y="5747802"/>
            <a:ext cx="336701" cy="401193"/>
          </a:xfrm>
          <a:prstGeom prst="rect">
            <a:avLst/>
          </a:prstGeom>
        </p:spPr>
      </p:pic>
      <p:pic>
        <p:nvPicPr>
          <p:cNvPr id="19" name="Picture 18" descr="nodejs.jpg"/>
          <p:cNvPicPr>
            <a:picLocks noChangeAspect="1"/>
          </p:cNvPicPr>
          <p:nvPr/>
        </p:nvPicPr>
        <p:blipFill>
          <a:blip r:embed="rId7"/>
          <a:stretch>
            <a:fillRect/>
          </a:stretch>
        </p:blipFill>
        <p:spPr>
          <a:xfrm>
            <a:off x="5929388" y="5032640"/>
            <a:ext cx="3017228" cy="812975"/>
          </a:xfrm>
          <a:prstGeom prst="rect">
            <a:avLst/>
          </a:prstGeom>
        </p:spPr>
      </p:pic>
      <p:cxnSp>
        <p:nvCxnSpPr>
          <p:cNvPr id="14" name="Straight Connector 13"/>
          <p:cNvCxnSpPr/>
          <p:nvPr/>
        </p:nvCxnSpPr>
        <p:spPr>
          <a:xfrm rot="16200000" flipV="1">
            <a:off x="1211131" y="2219555"/>
            <a:ext cx="1160024" cy="271521"/>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423771" y="1884702"/>
            <a:ext cx="1673272" cy="1050626"/>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4625094" y="3098537"/>
            <a:ext cx="1479540" cy="301698"/>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398016" y="3998537"/>
            <a:ext cx="1979346" cy="9867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534433" y="4146167"/>
            <a:ext cx="586161" cy="12929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1390110" y="4146167"/>
            <a:ext cx="420458" cy="12929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pic>
        <p:nvPicPr>
          <p:cNvPr id="48" name="Picture 47" descr="Sparc Logo -Hi-Res.png"/>
          <p:cNvPicPr>
            <a:picLocks noChangeAspect="1"/>
          </p:cNvPicPr>
          <p:nvPr/>
        </p:nvPicPr>
        <p:blipFill>
          <a:blip r:embed="rId8"/>
          <a:srcRect l="-499"/>
          <a:stretch>
            <a:fillRect/>
          </a:stretch>
        </p:blipFill>
        <p:spPr>
          <a:xfrm>
            <a:off x="441767" y="3080073"/>
            <a:ext cx="3956249" cy="874788"/>
          </a:xfrm>
          <a:prstGeom prst="rect">
            <a:avLst/>
          </a:prstGeom>
        </p:spPr>
      </p:pic>
      <p:sp>
        <p:nvSpPr>
          <p:cNvPr id="23" name="Title 1"/>
          <p:cNvSpPr>
            <a:spLocks noGrp="1"/>
          </p:cNvSpPr>
          <p:nvPr>
            <p:ph type="title"/>
          </p:nvPr>
        </p:nvSpPr>
        <p:spPr>
          <a:xfrm>
            <a:off x="457200" y="274638"/>
            <a:ext cx="8229600" cy="470673"/>
          </a:xfrm>
        </p:spPr>
        <p:txBody>
          <a:bodyPr/>
          <a:lstStyle/>
          <a:p>
            <a:r>
              <a:rPr lang="en-US" dirty="0" smtClean="0"/>
              <a:t>SPARC </a:t>
            </a:r>
            <a:r>
              <a:rPr lang="en-US" dirty="0" smtClean="0">
                <a:solidFill>
                  <a:srgbClr val="A0441D"/>
                </a:solidFill>
              </a:rPr>
              <a:t>IQ</a:t>
            </a:r>
            <a:endParaRPr lang="en-US" dirty="0">
              <a:solidFill>
                <a:srgbClr val="A0441D"/>
              </a:solidFill>
            </a:endParaRPr>
          </a:p>
        </p:txBody>
      </p:sp>
    </p:spTree>
    <p:extLst>
      <p:ext uri="{BB962C8B-B14F-4D97-AF65-F5344CB8AC3E}">
        <p14:creationId xmlns:p14="http://schemas.microsoft.com/office/powerpoint/2010/main" val="8531433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6070" y="1086884"/>
            <a:ext cx="8064978" cy="646331"/>
          </a:xfrm>
          <a:prstGeom prst="rect">
            <a:avLst/>
          </a:prstGeom>
          <a:noFill/>
        </p:spPr>
        <p:txBody>
          <a:bodyPr wrap="none" rtlCol="0">
            <a:spAutoFit/>
          </a:bodyPr>
          <a:lstStyle/>
          <a:p>
            <a:r>
              <a:rPr lang="en-US" sz="3600" b="1" dirty="0" smtClean="0">
                <a:solidFill>
                  <a:schemeClr val="accent6">
                    <a:lumMod val="75000"/>
                  </a:schemeClr>
                </a:solidFill>
              </a:rPr>
              <a:t>We Open Source our Own Stuff Too!</a:t>
            </a:r>
            <a:endParaRPr lang="en-US" sz="3600" b="1" dirty="0">
              <a:solidFill>
                <a:schemeClr val="accent6">
                  <a:lumMod val="75000"/>
                </a:schemeClr>
              </a:solidFill>
            </a:endParaRPr>
          </a:p>
        </p:txBody>
      </p:sp>
      <p:sp>
        <p:nvSpPr>
          <p:cNvPr id="6" name="TextBox 5"/>
          <p:cNvSpPr txBox="1"/>
          <p:nvPr/>
        </p:nvSpPr>
        <p:spPr>
          <a:xfrm>
            <a:off x="545356" y="2165930"/>
            <a:ext cx="7135287" cy="338554"/>
          </a:xfrm>
          <a:prstGeom prst="rect">
            <a:avLst/>
          </a:prstGeom>
          <a:noFill/>
        </p:spPr>
        <p:txBody>
          <a:bodyPr wrap="none" rtlCol="0">
            <a:spAutoFit/>
          </a:bodyPr>
          <a:lstStyle/>
          <a:p>
            <a:r>
              <a:rPr lang="en-US" sz="1600" dirty="0" err="1" smtClean="0">
                <a:solidFill>
                  <a:schemeClr val="tx1">
                    <a:lumMod val="50000"/>
                    <a:lumOff val="50000"/>
                  </a:schemeClr>
                </a:solidFill>
              </a:rPr>
              <a:t>Hook.io</a:t>
            </a:r>
            <a:r>
              <a:rPr lang="en-US" sz="1600" dirty="0" smtClean="0">
                <a:solidFill>
                  <a:schemeClr val="tx1">
                    <a:lumMod val="50000"/>
                    <a:lumOff val="50000"/>
                  </a:schemeClr>
                </a:solidFill>
              </a:rPr>
              <a:t> hooks for creating ridiculously simple, self-forming consistent hashing rings.</a:t>
            </a:r>
            <a:endParaRPr lang="en-US" sz="1600" dirty="0">
              <a:solidFill>
                <a:schemeClr val="tx1">
                  <a:lumMod val="50000"/>
                  <a:lumOff val="50000"/>
                </a:schemeClr>
              </a:solidFill>
            </a:endParaRPr>
          </a:p>
        </p:txBody>
      </p:sp>
      <p:sp>
        <p:nvSpPr>
          <p:cNvPr id="9" name="TextBox 8"/>
          <p:cNvSpPr txBox="1"/>
          <p:nvPr/>
        </p:nvSpPr>
        <p:spPr>
          <a:xfrm>
            <a:off x="545356" y="1800856"/>
            <a:ext cx="1774945" cy="430887"/>
          </a:xfrm>
          <a:prstGeom prst="rect">
            <a:avLst/>
          </a:prstGeom>
          <a:noFill/>
          <a:ln>
            <a:noFill/>
          </a:ln>
        </p:spPr>
        <p:txBody>
          <a:bodyPr wrap="none" rtlCol="0">
            <a:spAutoFit/>
          </a:bodyPr>
          <a:lstStyle/>
          <a:p>
            <a:r>
              <a:rPr lang="en-US" sz="2200" b="1" dirty="0" err="1" smtClean="0">
                <a:solidFill>
                  <a:schemeClr val="tx2"/>
                </a:solidFill>
              </a:rPr>
              <a:t>hook.io</a:t>
            </a:r>
            <a:r>
              <a:rPr lang="en-US" sz="2200" b="1" dirty="0" smtClean="0">
                <a:solidFill>
                  <a:schemeClr val="tx2"/>
                </a:solidFill>
              </a:rPr>
              <a:t>-ring</a:t>
            </a:r>
            <a:endParaRPr lang="en-US" sz="2200" b="1" dirty="0">
              <a:solidFill>
                <a:schemeClr val="tx2"/>
              </a:solidFill>
            </a:endParaRPr>
          </a:p>
        </p:txBody>
      </p:sp>
      <p:sp>
        <p:nvSpPr>
          <p:cNvPr id="11" name="TextBox 10"/>
          <p:cNvSpPr txBox="1"/>
          <p:nvPr/>
        </p:nvSpPr>
        <p:spPr>
          <a:xfrm>
            <a:off x="545356" y="2911379"/>
            <a:ext cx="7164742" cy="338554"/>
          </a:xfrm>
          <a:prstGeom prst="rect">
            <a:avLst/>
          </a:prstGeom>
          <a:noFill/>
        </p:spPr>
        <p:txBody>
          <a:bodyPr wrap="none" rtlCol="0">
            <a:spAutoFit/>
          </a:bodyPr>
          <a:lstStyle/>
          <a:p>
            <a:r>
              <a:rPr lang="en-US" sz="1600" dirty="0" err="1" smtClean="0">
                <a:solidFill>
                  <a:schemeClr val="tx1">
                    <a:lumMod val="50000"/>
                    <a:lumOff val="50000"/>
                  </a:schemeClr>
                </a:solidFill>
              </a:rPr>
              <a:t>Hook.io</a:t>
            </a:r>
            <a:r>
              <a:rPr lang="en-US" sz="1600" dirty="0" smtClean="0">
                <a:solidFill>
                  <a:schemeClr val="tx1">
                    <a:lumMod val="50000"/>
                    <a:lumOff val="50000"/>
                  </a:schemeClr>
                </a:solidFill>
              </a:rPr>
              <a:t> hook for easy distribution off http servers, with client-server orchestration.</a:t>
            </a:r>
            <a:endParaRPr lang="en-US" sz="1600" dirty="0">
              <a:solidFill>
                <a:schemeClr val="tx1">
                  <a:lumMod val="50000"/>
                  <a:lumOff val="50000"/>
                </a:schemeClr>
              </a:solidFill>
            </a:endParaRPr>
          </a:p>
        </p:txBody>
      </p:sp>
      <p:sp>
        <p:nvSpPr>
          <p:cNvPr id="12" name="TextBox 11"/>
          <p:cNvSpPr txBox="1"/>
          <p:nvPr/>
        </p:nvSpPr>
        <p:spPr>
          <a:xfrm>
            <a:off x="545356" y="2546305"/>
            <a:ext cx="3365024" cy="430887"/>
          </a:xfrm>
          <a:prstGeom prst="rect">
            <a:avLst/>
          </a:prstGeom>
          <a:noFill/>
          <a:ln>
            <a:noFill/>
          </a:ln>
        </p:spPr>
        <p:txBody>
          <a:bodyPr wrap="none" rtlCol="0">
            <a:spAutoFit/>
          </a:bodyPr>
          <a:lstStyle/>
          <a:p>
            <a:r>
              <a:rPr lang="en-US" sz="2200" b="1" dirty="0" err="1" smtClean="0">
                <a:solidFill>
                  <a:schemeClr val="tx2"/>
                </a:solidFill>
              </a:rPr>
              <a:t>hook.io</a:t>
            </a:r>
            <a:r>
              <a:rPr lang="en-US" sz="2200" b="1" dirty="0" smtClean="0">
                <a:solidFill>
                  <a:schemeClr val="tx2"/>
                </a:solidFill>
              </a:rPr>
              <a:t>-ring-http-server</a:t>
            </a:r>
            <a:endParaRPr lang="en-US" sz="2200" b="1" dirty="0">
              <a:solidFill>
                <a:schemeClr val="tx2"/>
              </a:solidFill>
            </a:endParaRPr>
          </a:p>
        </p:txBody>
      </p:sp>
      <p:sp>
        <p:nvSpPr>
          <p:cNvPr id="13" name="TextBox 12"/>
          <p:cNvSpPr txBox="1"/>
          <p:nvPr/>
        </p:nvSpPr>
        <p:spPr>
          <a:xfrm>
            <a:off x="545356" y="3671629"/>
            <a:ext cx="7532831" cy="338554"/>
          </a:xfrm>
          <a:prstGeom prst="rect">
            <a:avLst/>
          </a:prstGeom>
          <a:noFill/>
        </p:spPr>
        <p:txBody>
          <a:bodyPr wrap="none" rtlCol="0">
            <a:spAutoFit/>
          </a:bodyPr>
          <a:lstStyle/>
          <a:p>
            <a:r>
              <a:rPr lang="en-US" sz="1600" dirty="0" smtClean="0">
                <a:solidFill>
                  <a:schemeClr val="tx1">
                    <a:lumMod val="50000"/>
                    <a:lumOff val="50000"/>
                  </a:schemeClr>
                </a:solidFill>
              </a:rPr>
              <a:t>A minimal </a:t>
            </a:r>
            <a:r>
              <a:rPr lang="en-US" sz="1600" dirty="0" err="1" smtClean="0">
                <a:solidFill>
                  <a:schemeClr val="tx1">
                    <a:lumMod val="50000"/>
                    <a:lumOff val="50000"/>
                  </a:schemeClr>
                </a:solidFill>
              </a:rPr>
              <a:t>node.js</a:t>
            </a:r>
            <a:r>
              <a:rPr lang="en-US" sz="1600" dirty="0" smtClean="0">
                <a:solidFill>
                  <a:schemeClr val="tx1">
                    <a:lumMod val="50000"/>
                    <a:lumOff val="50000"/>
                  </a:schemeClr>
                </a:solidFill>
              </a:rPr>
              <a:t> utility for handling common (but often overlooked) callback scenarios.</a:t>
            </a:r>
            <a:endParaRPr lang="en-US" sz="1600" dirty="0">
              <a:solidFill>
                <a:schemeClr val="tx1">
                  <a:lumMod val="50000"/>
                  <a:lumOff val="50000"/>
                </a:schemeClr>
              </a:solidFill>
            </a:endParaRPr>
          </a:p>
        </p:txBody>
      </p:sp>
      <p:sp>
        <p:nvSpPr>
          <p:cNvPr id="14" name="TextBox 13"/>
          <p:cNvSpPr txBox="1"/>
          <p:nvPr/>
        </p:nvSpPr>
        <p:spPr>
          <a:xfrm>
            <a:off x="545356" y="3306555"/>
            <a:ext cx="490213" cy="430887"/>
          </a:xfrm>
          <a:prstGeom prst="rect">
            <a:avLst/>
          </a:prstGeom>
          <a:noFill/>
          <a:ln>
            <a:noFill/>
          </a:ln>
        </p:spPr>
        <p:txBody>
          <a:bodyPr wrap="none" rtlCol="0">
            <a:spAutoFit/>
          </a:bodyPr>
          <a:lstStyle/>
          <a:p>
            <a:r>
              <a:rPr lang="en-US" sz="2200" b="1" dirty="0" err="1" smtClean="0">
                <a:solidFill>
                  <a:schemeClr val="tx2"/>
                </a:solidFill>
              </a:rPr>
              <a:t>cb</a:t>
            </a:r>
            <a:endParaRPr lang="en-US" sz="2200" b="1" dirty="0">
              <a:solidFill>
                <a:schemeClr val="tx2"/>
              </a:solidFill>
            </a:endParaRPr>
          </a:p>
        </p:txBody>
      </p:sp>
      <p:sp>
        <p:nvSpPr>
          <p:cNvPr id="15" name="TextBox 14"/>
          <p:cNvSpPr txBox="1"/>
          <p:nvPr/>
        </p:nvSpPr>
        <p:spPr>
          <a:xfrm>
            <a:off x="545356" y="4401541"/>
            <a:ext cx="7328248" cy="338554"/>
          </a:xfrm>
          <a:prstGeom prst="rect">
            <a:avLst/>
          </a:prstGeom>
          <a:noFill/>
        </p:spPr>
        <p:txBody>
          <a:bodyPr wrap="none" rtlCol="0">
            <a:spAutoFit/>
          </a:bodyPr>
          <a:lstStyle/>
          <a:p>
            <a:r>
              <a:rPr lang="en-US" sz="1600" dirty="0" smtClean="0">
                <a:solidFill>
                  <a:schemeClr val="tx1">
                    <a:lumMod val="50000"/>
                    <a:lumOff val="50000"/>
                  </a:schemeClr>
                </a:solidFill>
              </a:rPr>
              <a:t>A lightweight </a:t>
            </a:r>
            <a:r>
              <a:rPr lang="en-US" sz="1600" dirty="0" err="1" smtClean="0">
                <a:solidFill>
                  <a:schemeClr val="tx1">
                    <a:lumMod val="50000"/>
                    <a:lumOff val="50000"/>
                  </a:schemeClr>
                </a:solidFill>
              </a:rPr>
              <a:t>jQuery</a:t>
            </a:r>
            <a:r>
              <a:rPr lang="en-US" sz="1600" dirty="0" smtClean="0">
                <a:solidFill>
                  <a:schemeClr val="tx1">
                    <a:lumMod val="50000"/>
                    <a:lumOff val="50000"/>
                  </a:schemeClr>
                </a:solidFill>
              </a:rPr>
              <a:t> </a:t>
            </a:r>
            <a:r>
              <a:rPr lang="en-US" sz="1600" dirty="0" err="1" smtClean="0">
                <a:solidFill>
                  <a:schemeClr val="tx1">
                    <a:lumMod val="50000"/>
                    <a:lumOff val="50000"/>
                  </a:schemeClr>
                </a:solidFill>
              </a:rPr>
              <a:t>plugin</a:t>
            </a:r>
            <a:r>
              <a:rPr lang="en-US" sz="1600" dirty="0" smtClean="0">
                <a:solidFill>
                  <a:schemeClr val="tx1">
                    <a:lumMod val="50000"/>
                    <a:lumOff val="50000"/>
                  </a:schemeClr>
                </a:solidFill>
              </a:rPr>
              <a:t> providing a friendly API for using the jade template engine.</a:t>
            </a:r>
            <a:endParaRPr lang="en-US" sz="1600" dirty="0">
              <a:solidFill>
                <a:schemeClr val="tx1">
                  <a:lumMod val="50000"/>
                  <a:lumOff val="50000"/>
                </a:schemeClr>
              </a:solidFill>
            </a:endParaRPr>
          </a:p>
        </p:txBody>
      </p:sp>
      <p:sp>
        <p:nvSpPr>
          <p:cNvPr id="16" name="TextBox 15"/>
          <p:cNvSpPr txBox="1"/>
          <p:nvPr/>
        </p:nvSpPr>
        <p:spPr>
          <a:xfrm>
            <a:off x="545356" y="4036467"/>
            <a:ext cx="1916435" cy="430887"/>
          </a:xfrm>
          <a:prstGeom prst="rect">
            <a:avLst/>
          </a:prstGeom>
          <a:noFill/>
          <a:ln>
            <a:noFill/>
          </a:ln>
        </p:spPr>
        <p:txBody>
          <a:bodyPr wrap="none" rtlCol="0">
            <a:spAutoFit/>
          </a:bodyPr>
          <a:lstStyle/>
          <a:p>
            <a:r>
              <a:rPr lang="en-US" sz="2200" b="1" dirty="0" err="1" smtClean="0">
                <a:solidFill>
                  <a:schemeClr val="tx2"/>
                </a:solidFill>
              </a:rPr>
              <a:t>jquery.jade.js</a:t>
            </a:r>
            <a:endParaRPr lang="en-US" sz="2200" b="1" dirty="0">
              <a:solidFill>
                <a:schemeClr val="tx2"/>
              </a:solidFill>
            </a:endParaRPr>
          </a:p>
        </p:txBody>
      </p:sp>
      <p:sp>
        <p:nvSpPr>
          <p:cNvPr id="17" name="TextBox 16"/>
          <p:cNvSpPr txBox="1"/>
          <p:nvPr/>
        </p:nvSpPr>
        <p:spPr>
          <a:xfrm>
            <a:off x="545356" y="5153197"/>
            <a:ext cx="7265430" cy="338554"/>
          </a:xfrm>
          <a:prstGeom prst="rect">
            <a:avLst/>
          </a:prstGeom>
          <a:noFill/>
        </p:spPr>
        <p:txBody>
          <a:bodyPr wrap="none" rtlCol="0">
            <a:spAutoFit/>
          </a:bodyPr>
          <a:lstStyle/>
          <a:p>
            <a:r>
              <a:rPr lang="en-US" sz="1600" dirty="0" smtClean="0">
                <a:solidFill>
                  <a:schemeClr val="tx1">
                    <a:lumMod val="50000"/>
                    <a:lumOff val="50000"/>
                  </a:schemeClr>
                </a:solidFill>
              </a:rPr>
              <a:t>Connect middleware wrapper for </a:t>
            </a:r>
            <a:r>
              <a:rPr lang="en-US" sz="1600" dirty="0" err="1" smtClean="0">
                <a:solidFill>
                  <a:schemeClr val="tx1">
                    <a:lumMod val="50000"/>
                    <a:lumOff val="50000"/>
                  </a:schemeClr>
                </a:solidFill>
              </a:rPr>
              <a:t>Joyent's</a:t>
            </a:r>
            <a:r>
              <a:rPr lang="en-US" sz="1600" dirty="0" smtClean="0">
                <a:solidFill>
                  <a:schemeClr val="tx1">
                    <a:lumMod val="50000"/>
                    <a:lumOff val="50000"/>
                  </a:schemeClr>
                </a:solidFill>
              </a:rPr>
              <a:t> HTTP Signature reference implementation.</a:t>
            </a:r>
            <a:endParaRPr lang="en-US" sz="1600" dirty="0">
              <a:solidFill>
                <a:schemeClr val="tx1">
                  <a:lumMod val="50000"/>
                  <a:lumOff val="50000"/>
                </a:schemeClr>
              </a:solidFill>
            </a:endParaRPr>
          </a:p>
        </p:txBody>
      </p:sp>
      <p:sp>
        <p:nvSpPr>
          <p:cNvPr id="18" name="TextBox 17"/>
          <p:cNvSpPr txBox="1"/>
          <p:nvPr/>
        </p:nvSpPr>
        <p:spPr>
          <a:xfrm>
            <a:off x="545356" y="4788123"/>
            <a:ext cx="3198812" cy="430887"/>
          </a:xfrm>
          <a:prstGeom prst="rect">
            <a:avLst/>
          </a:prstGeom>
          <a:noFill/>
          <a:ln>
            <a:noFill/>
          </a:ln>
        </p:spPr>
        <p:txBody>
          <a:bodyPr wrap="none" rtlCol="0">
            <a:spAutoFit/>
          </a:bodyPr>
          <a:lstStyle/>
          <a:p>
            <a:r>
              <a:rPr lang="en-US" sz="2200" b="1" dirty="0" smtClean="0">
                <a:solidFill>
                  <a:schemeClr val="tx2"/>
                </a:solidFill>
              </a:rPr>
              <a:t>connect-http-signature</a:t>
            </a:r>
            <a:endParaRPr lang="en-US" sz="2200" b="1" dirty="0">
              <a:solidFill>
                <a:schemeClr val="tx2"/>
              </a:solidFill>
            </a:endParaRPr>
          </a:p>
        </p:txBody>
      </p:sp>
      <p:sp>
        <p:nvSpPr>
          <p:cNvPr id="19" name="Rectangle 18"/>
          <p:cNvSpPr/>
          <p:nvPr/>
        </p:nvSpPr>
        <p:spPr>
          <a:xfrm>
            <a:off x="0" y="5736356"/>
            <a:ext cx="4384674" cy="8461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i="1" dirty="0">
                <a:solidFill>
                  <a:schemeClr val="bg1"/>
                </a:solidFill>
              </a:rPr>
              <a:t>More </a:t>
            </a:r>
            <a:r>
              <a:rPr lang="en-US" sz="3200" i="1" dirty="0" smtClean="0">
                <a:solidFill>
                  <a:schemeClr val="bg1"/>
                </a:solidFill>
              </a:rPr>
              <a:t>projects coming </a:t>
            </a:r>
            <a:r>
              <a:rPr lang="en-US" sz="3200" i="1" dirty="0">
                <a:solidFill>
                  <a:schemeClr val="bg1"/>
                </a:solidFill>
              </a:rPr>
              <a:t>soon!</a:t>
            </a:r>
          </a:p>
        </p:txBody>
      </p:sp>
      <p:sp>
        <p:nvSpPr>
          <p:cNvPr id="21" name="Title 1"/>
          <p:cNvSpPr>
            <a:spLocks noGrp="1"/>
          </p:cNvSpPr>
          <p:nvPr>
            <p:ph type="title"/>
          </p:nvPr>
        </p:nvSpPr>
        <p:spPr>
          <a:xfrm>
            <a:off x="457200" y="274638"/>
            <a:ext cx="8229600" cy="470673"/>
          </a:xfrm>
        </p:spPr>
        <p:txBody>
          <a:bodyPr/>
          <a:lstStyle/>
          <a:p>
            <a:r>
              <a:rPr lang="en-US" dirty="0" smtClean="0"/>
              <a:t>SPARC </a:t>
            </a:r>
            <a:r>
              <a:rPr lang="en-US" dirty="0" smtClean="0">
                <a:solidFill>
                  <a:srgbClr val="A0441D"/>
                </a:solidFill>
              </a:rPr>
              <a:t>IQ</a:t>
            </a:r>
            <a:endParaRPr lang="en-US" dirty="0">
              <a:solidFill>
                <a:srgbClr val="A0441D"/>
              </a:solidFill>
            </a:endParaRPr>
          </a:p>
        </p:txBody>
      </p:sp>
    </p:spTree>
    <p:extLst>
      <p:ext uri="{BB962C8B-B14F-4D97-AF65-F5344CB8AC3E}">
        <p14:creationId xmlns:p14="http://schemas.microsoft.com/office/powerpoint/2010/main" val="4498737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Rectangle 4"/>
          <p:cNvSpPr/>
          <p:nvPr/>
        </p:nvSpPr>
        <p:spPr>
          <a:xfrm>
            <a:off x="1118806" y="2254379"/>
            <a:ext cx="6905406" cy="1200329"/>
          </a:xfrm>
          <a:prstGeom prst="rect">
            <a:avLst/>
          </a:prstGeom>
        </p:spPr>
        <p:txBody>
          <a:bodyPr wrap="none">
            <a:spAutoFit/>
          </a:bodyPr>
          <a:lstStyle/>
          <a:p>
            <a:pPr algn="ctr"/>
            <a:r>
              <a:rPr lang="en-US" sz="7200" dirty="0" smtClean="0"/>
              <a:t>SPARC </a:t>
            </a:r>
            <a:r>
              <a:rPr lang="en-US" sz="7200" dirty="0" err="1" smtClean="0">
                <a:solidFill>
                  <a:schemeClr val="accent6">
                    <a:lumMod val="50000"/>
                  </a:schemeClr>
                </a:solidFill>
              </a:rPr>
              <a:t>Knappsak</a:t>
            </a:r>
            <a:r>
              <a:rPr lang="en-US" sz="7200" dirty="0" smtClean="0">
                <a:solidFill>
                  <a:schemeClr val="accent6">
                    <a:lumMod val="50000"/>
                  </a:schemeClr>
                </a:solidFill>
              </a:rPr>
              <a:t>!</a:t>
            </a:r>
            <a:endParaRPr lang="en-US" sz="7200" dirty="0" smtClean="0">
              <a:solidFill>
                <a:schemeClr val="accent6">
                  <a:lumMod val="50000"/>
                </a:schemeClr>
              </a:solidFill>
            </a:endParaRPr>
          </a:p>
        </p:txBody>
      </p:sp>
      <p:sp>
        <p:nvSpPr>
          <p:cNvPr id="3" name="TextBox 2"/>
          <p:cNvSpPr txBox="1"/>
          <p:nvPr/>
        </p:nvSpPr>
        <p:spPr>
          <a:xfrm>
            <a:off x="2950732" y="6461179"/>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220018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1">
                    <a:lumMod val="95000"/>
                    <a:lumOff val="5000"/>
                  </a:schemeClr>
                </a:solidFill>
              </a:rPr>
              <a:t>Knappsak</a:t>
            </a:r>
            <a:r>
              <a:rPr lang="en-US" dirty="0" smtClean="0"/>
              <a:t>: </a:t>
            </a:r>
            <a:r>
              <a:rPr lang="en-US" dirty="0" smtClean="0">
                <a:solidFill>
                  <a:schemeClr val="accent6">
                    <a:lumMod val="50000"/>
                  </a:schemeClr>
                </a:solidFill>
              </a:rPr>
              <a:t>Mobile </a:t>
            </a:r>
            <a:r>
              <a:rPr lang="en-US" dirty="0">
                <a:solidFill>
                  <a:schemeClr val="accent6">
                    <a:lumMod val="50000"/>
                  </a:schemeClr>
                </a:solidFill>
              </a:rPr>
              <a:t>App Distribution</a:t>
            </a:r>
          </a:p>
        </p:txBody>
      </p:sp>
      <p:sp>
        <p:nvSpPr>
          <p:cNvPr id="3" name="Content Placeholder 2"/>
          <p:cNvSpPr>
            <a:spLocks noGrp="1"/>
          </p:cNvSpPr>
          <p:nvPr>
            <p:ph idx="1"/>
          </p:nvPr>
        </p:nvSpPr>
        <p:spPr/>
        <p:txBody>
          <a:bodyPr>
            <a:noAutofit/>
          </a:bodyPr>
          <a:lstStyle/>
          <a:p>
            <a:pPr marL="107950" indent="0">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3200" dirty="0" smtClean="0"/>
              <a:t>Open </a:t>
            </a:r>
            <a:r>
              <a:rPr lang="en-US" sz="3200" dirty="0" smtClean="0"/>
              <a:t>source solution providing </a:t>
            </a:r>
            <a:r>
              <a:rPr lang="en-US" sz="3200" dirty="0"/>
              <a:t>organizations </a:t>
            </a:r>
            <a:r>
              <a:rPr lang="en-US" sz="3200" dirty="0" smtClean="0"/>
              <a:t>a </a:t>
            </a:r>
            <a:r>
              <a:rPr lang="en-US" sz="3200" dirty="0"/>
              <a:t>secure method of managing and distributing </a:t>
            </a:r>
            <a:r>
              <a:rPr lang="en-US" sz="3200" dirty="0" smtClean="0"/>
              <a:t>applications.</a:t>
            </a:r>
          </a:p>
          <a:p>
            <a:pPr marL="107950" indent="0">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3200" dirty="0"/>
          </a:p>
          <a:p>
            <a:pPr marL="107950" indent="0">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3200" dirty="0"/>
              <a:t>Support for </a:t>
            </a:r>
            <a:r>
              <a:rPr lang="en-US" sz="3200" dirty="0" err="1" smtClean="0"/>
              <a:t>iOS</a:t>
            </a:r>
            <a:r>
              <a:rPr lang="en-US" sz="3200" dirty="0" smtClean="0"/>
              <a:t>, Android, Blackberry and </a:t>
            </a:r>
            <a:r>
              <a:rPr lang="en-US" sz="3200" dirty="0"/>
              <a:t>all popular browsers</a:t>
            </a:r>
            <a:r>
              <a:rPr lang="en-US" sz="3200" dirty="0" smtClean="0"/>
              <a:t>.</a:t>
            </a:r>
          </a:p>
          <a:p>
            <a:pPr marL="107950" indent="0">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sz="3200" dirty="0"/>
          </a:p>
          <a:p>
            <a:pPr marL="107950" indent="0">
              <a:buSzPct val="4500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3200" dirty="0"/>
              <a:t>Install applications directly from a mobile browser or desktop.</a:t>
            </a:r>
          </a:p>
          <a:p>
            <a:endParaRPr lang="en-US" sz="3200" dirty="0"/>
          </a:p>
        </p:txBody>
      </p:sp>
    </p:spTree>
    <p:extLst>
      <p:ext uri="{BB962C8B-B14F-4D97-AF65-F5344CB8AC3E}">
        <p14:creationId xmlns:p14="http://schemas.microsoft.com/office/powerpoint/2010/main" val="230459608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SPARC Mobile App Distribution</a:t>
            </a:r>
          </a:p>
        </p:txBody>
      </p:sp>
      <p:pic>
        <p:nvPicPr>
          <p:cNvPr id="7" name="Picture 6" descr="ios_screen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62754"/>
            <a:ext cx="2933713" cy="4400568"/>
          </a:xfrm>
          <a:prstGeom prst="rect">
            <a:avLst/>
          </a:prstGeom>
        </p:spPr>
        <p:style>
          <a:lnRef idx="3">
            <a:schemeClr val="lt1"/>
          </a:lnRef>
          <a:fillRef idx="1">
            <a:schemeClr val="dk1"/>
          </a:fillRef>
          <a:effectRef idx="1">
            <a:schemeClr val="dk1"/>
          </a:effectRef>
          <a:fontRef idx="minor">
            <a:schemeClr val="lt1"/>
          </a:fontRef>
        </p:style>
      </p:pic>
      <p:pic>
        <p:nvPicPr>
          <p:cNvPr id="8" name="Picture 7" descr="ios_screen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1783" y="1421301"/>
            <a:ext cx="2928306" cy="4392460"/>
          </a:xfrm>
          <a:prstGeom prst="rect">
            <a:avLst/>
          </a:prstGeom>
        </p:spPr>
        <p:style>
          <a:lnRef idx="3">
            <a:schemeClr val="lt1"/>
          </a:lnRef>
          <a:fillRef idx="1">
            <a:schemeClr val="dk1"/>
          </a:fillRef>
          <a:effectRef idx="1">
            <a:schemeClr val="dk1"/>
          </a:effectRef>
          <a:fontRef idx="minor">
            <a:schemeClr val="lt1"/>
          </a:fontRef>
        </p:style>
      </p:pic>
      <p:pic>
        <p:nvPicPr>
          <p:cNvPr id="9" name="Picture 8" descr="ios_screen_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53088" y="1806739"/>
            <a:ext cx="2933712" cy="4400569"/>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30612585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t>
            </a:r>
            <a:r>
              <a:rPr lang="en-US" dirty="0" smtClean="0">
                <a:solidFill>
                  <a:srgbClr val="A0441D"/>
                </a:solidFill>
              </a:rPr>
              <a:t>Me</a:t>
            </a:r>
            <a:endParaRPr lang="en-US" dirty="0">
              <a:solidFill>
                <a:srgbClr val="A0441D"/>
              </a:solidFill>
            </a:endParaRPr>
          </a:p>
        </p:txBody>
      </p:sp>
      <p:sp>
        <p:nvSpPr>
          <p:cNvPr id="3" name="Content Placeholder 2"/>
          <p:cNvSpPr>
            <a:spLocks noGrp="1"/>
          </p:cNvSpPr>
          <p:nvPr>
            <p:ph idx="1"/>
          </p:nvPr>
        </p:nvSpPr>
        <p:spPr/>
        <p:txBody>
          <a:bodyPr>
            <a:normAutofit/>
          </a:bodyPr>
          <a:lstStyle/>
          <a:p>
            <a:pPr marL="0" indent="0">
              <a:buNone/>
            </a:pPr>
            <a:r>
              <a:rPr lang="en-US" sz="2800" dirty="0" smtClean="0"/>
              <a:t>Bob Williams</a:t>
            </a:r>
          </a:p>
          <a:p>
            <a:pPr marL="0" indent="0">
              <a:buNone/>
            </a:pPr>
            <a:r>
              <a:rPr lang="en-US" dirty="0" smtClean="0"/>
              <a:t>CTO / Analytics Evangelist</a:t>
            </a:r>
          </a:p>
          <a:p>
            <a:pPr marL="0" indent="0">
              <a:buNone/>
            </a:pPr>
            <a:r>
              <a:rPr lang="en-US" dirty="0" smtClean="0">
                <a:hlinkClick r:id="rId3"/>
              </a:rPr>
              <a:t>bob.williams@sparcedge.com</a:t>
            </a:r>
            <a:endParaRPr lang="en-US" dirty="0" smtClean="0"/>
          </a:p>
          <a:p>
            <a:pPr marL="0" indent="0">
              <a:buNone/>
            </a:pPr>
            <a:endParaRPr lang="en-US" dirty="0" smtClean="0"/>
          </a:p>
          <a:p>
            <a:pPr marL="0" indent="0">
              <a:buNone/>
            </a:pPr>
            <a:r>
              <a:rPr lang="en-US" sz="2800" dirty="0" smtClean="0"/>
              <a:t>Twitter</a:t>
            </a:r>
          </a:p>
          <a:p>
            <a:pPr marL="0" indent="0">
              <a:buNone/>
            </a:pPr>
            <a:r>
              <a:rPr lang="en-US" dirty="0" smtClean="0">
                <a:solidFill>
                  <a:srgbClr val="4E7EFB"/>
                </a:solidFill>
              </a:rPr>
              <a:t>@</a:t>
            </a:r>
            <a:r>
              <a:rPr lang="en-US" dirty="0">
                <a:solidFill>
                  <a:srgbClr val="4E7EFB"/>
                </a:solidFill>
              </a:rPr>
              <a:t>_bobwilliams</a:t>
            </a:r>
          </a:p>
          <a:p>
            <a:pPr marL="0" indent="0">
              <a:buNone/>
            </a:pPr>
            <a:endParaRPr lang="en-US" dirty="0" smtClean="0"/>
          </a:p>
          <a:p>
            <a:pPr marL="0" lvl="0" defTabSz="914400" fontAlgn="base">
              <a:spcBef>
                <a:spcPts val="0"/>
              </a:spcBef>
              <a:spcAft>
                <a:spcPct val="0"/>
              </a:spcAft>
              <a:buNone/>
              <a:defRPr/>
            </a:pPr>
            <a:r>
              <a:rPr lang="en-US" sz="2800" kern="0" dirty="0"/>
              <a:t>Come see </a:t>
            </a:r>
            <a:r>
              <a:rPr lang="en-US" sz="2800" kern="0" dirty="0" smtClean="0"/>
              <a:t>Innovation, Culture </a:t>
            </a:r>
          </a:p>
          <a:p>
            <a:pPr marL="0" lvl="0" defTabSz="914400" fontAlgn="base">
              <a:spcBef>
                <a:spcPts val="0"/>
              </a:spcBef>
              <a:spcAft>
                <a:spcPct val="0"/>
              </a:spcAft>
              <a:buNone/>
              <a:defRPr/>
            </a:pPr>
            <a:r>
              <a:rPr lang="en-US" sz="2800" kern="0" dirty="0" smtClean="0"/>
              <a:t>and Open Source </a:t>
            </a:r>
            <a:r>
              <a:rPr lang="en-US" sz="2800" kern="0" dirty="0"/>
              <a:t>in Action</a:t>
            </a:r>
            <a:endParaRPr lang="en-US" sz="1400" kern="0" dirty="0">
              <a:solidFill>
                <a:srgbClr val="BC6210"/>
              </a:solidFill>
            </a:endParaRPr>
          </a:p>
          <a:p>
            <a:pPr marL="0" lvl="1" indent="0" defTabSz="914400" fontAlgn="base">
              <a:spcAft>
                <a:spcPct val="0"/>
              </a:spcAft>
              <a:buNone/>
            </a:pPr>
            <a:r>
              <a:rPr lang="en-US" kern="0" dirty="0">
                <a:solidFill>
                  <a:srgbClr val="3F3F3F"/>
                </a:solidFill>
                <a:hlinkClick r:id="rId4"/>
              </a:rPr>
              <a:t>tours@sparcedge.com</a:t>
            </a:r>
            <a:r>
              <a:rPr lang="en-US" kern="0" dirty="0">
                <a:solidFill>
                  <a:srgbClr val="3F3F3F"/>
                </a:solidFill>
              </a:rPr>
              <a:t> </a:t>
            </a:r>
            <a:r>
              <a:rPr lang="en-US" kern="0" dirty="0">
                <a:solidFill>
                  <a:srgbClr val="BC6210"/>
                </a:solidFill>
              </a:rPr>
              <a:t>- tours held daily</a:t>
            </a:r>
            <a:r>
              <a:rPr lang="en-US" kern="0" dirty="0" smtClean="0">
                <a:solidFill>
                  <a:srgbClr val="BC6210"/>
                </a:solidFill>
              </a:rPr>
              <a:t>.</a:t>
            </a:r>
          </a:p>
          <a:p>
            <a:pPr marL="0" lvl="1" indent="0" defTabSz="914400" fontAlgn="base">
              <a:spcAft>
                <a:spcPct val="0"/>
              </a:spcAft>
              <a:buNone/>
            </a:pPr>
            <a:r>
              <a:rPr lang="en-US" kern="0" dirty="0" smtClean="0">
                <a:solidFill>
                  <a:srgbClr val="BC6210"/>
                </a:solidFill>
                <a:hlinkClick r:id="rId5"/>
              </a:rPr>
              <a:t>www.sparcedge.com</a:t>
            </a:r>
            <a:endParaRPr lang="en-US" kern="0" dirty="0"/>
          </a:p>
          <a:p>
            <a:pPr marL="0" indent="0">
              <a:buNone/>
            </a:pPr>
            <a:endParaRPr lang="en-US" dirty="0" smtClean="0"/>
          </a:p>
          <a:p>
            <a:pPr marL="0" indent="0">
              <a:buNone/>
            </a:pPr>
            <a:endParaRPr lang="en-US" sz="24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5062" y="1405015"/>
            <a:ext cx="2309874" cy="2317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7813" y="3994320"/>
            <a:ext cx="2156557" cy="2156557"/>
          </a:xfrm>
          <a:prstGeom prst="rect">
            <a:avLst/>
          </a:prstGeom>
          <a:ln w="9525" cmpd="sng">
            <a:solidFill>
              <a:schemeClr val="tx1"/>
            </a:solidFill>
          </a:ln>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7910849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SPARC Mobile App Distribution</a:t>
            </a:r>
          </a:p>
        </p:txBody>
      </p:sp>
      <p:pic>
        <p:nvPicPr>
          <p:cNvPr id="3" name="Picture 2" descr="login_scre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24200"/>
            <a:ext cx="5711318" cy="3153924"/>
          </a:xfrm>
          <a:prstGeom prst="rect">
            <a:avLst/>
          </a:prstGeom>
        </p:spPr>
        <p:style>
          <a:lnRef idx="3">
            <a:schemeClr val="lt1"/>
          </a:lnRef>
          <a:fillRef idx="1">
            <a:schemeClr val="dk1"/>
          </a:fillRef>
          <a:effectRef idx="1">
            <a:schemeClr val="dk1"/>
          </a:effectRef>
          <a:fontRef idx="minor">
            <a:schemeClr val="lt1"/>
          </a:fontRef>
        </p:style>
      </p:pic>
      <p:pic>
        <p:nvPicPr>
          <p:cNvPr id="4" name="Picture 3" descr="application_l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3661" y="2090579"/>
            <a:ext cx="5679423" cy="3136311"/>
          </a:xfrm>
          <a:prstGeom prst="rect">
            <a:avLst/>
          </a:prstGeom>
        </p:spPr>
        <p:style>
          <a:lnRef idx="3">
            <a:schemeClr val="lt1"/>
          </a:lnRef>
          <a:fillRef idx="1">
            <a:schemeClr val="dk1"/>
          </a:fillRef>
          <a:effectRef idx="1">
            <a:schemeClr val="dk1"/>
          </a:effectRef>
          <a:fontRef idx="minor">
            <a:schemeClr val="lt1"/>
          </a:fontRef>
        </p:style>
      </p:pic>
      <p:pic>
        <p:nvPicPr>
          <p:cNvPr id="5" name="Picture 4" descr="application_detail_instal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9559" y="3146094"/>
            <a:ext cx="5657241" cy="3124060"/>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276462742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Stack</a:t>
            </a:r>
            <a:endParaRPr lang="en-US" dirty="0"/>
          </a:p>
        </p:txBody>
      </p:sp>
      <p:sp>
        <p:nvSpPr>
          <p:cNvPr id="4" name="Rectangle 3"/>
          <p:cNvSpPr/>
          <p:nvPr/>
        </p:nvSpPr>
        <p:spPr>
          <a:xfrm>
            <a:off x="457200" y="1166842"/>
            <a:ext cx="8229600" cy="5201424"/>
          </a:xfrm>
          <a:prstGeom prst="rect">
            <a:avLst/>
          </a:prstGeom>
        </p:spPr>
        <p:txBody>
          <a:bodyPr wrap="square">
            <a:spAutoFit/>
          </a:bodyPr>
          <a:lstStyle/>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smtClean="0">
                <a:solidFill>
                  <a:srgbClr val="A0441D"/>
                </a:solidFill>
              </a:rPr>
              <a:t>View Technologies</a:t>
            </a:r>
            <a:endParaRPr lang="en-US" dirty="0"/>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Spring MVC, </a:t>
            </a:r>
            <a:r>
              <a:rPr lang="en-US" sz="2400" dirty="0" err="1"/>
              <a:t>ThymeLeaf</a:t>
            </a:r>
            <a:r>
              <a:rPr lang="en-US" sz="2400" dirty="0"/>
              <a:t>, </a:t>
            </a:r>
            <a:r>
              <a:rPr lang="en-US" sz="2400" dirty="0" err="1" smtClean="0"/>
              <a:t>JQuery</a:t>
            </a:r>
            <a:r>
              <a:rPr lang="en-US" sz="2400" dirty="0"/>
              <a:t>/</a:t>
            </a:r>
            <a:r>
              <a:rPr lang="en-US" sz="2400" dirty="0" err="1" smtClean="0"/>
              <a:t>JQuery</a:t>
            </a:r>
            <a:r>
              <a:rPr lang="en-US" sz="2400" dirty="0" smtClean="0"/>
              <a:t> </a:t>
            </a:r>
            <a:r>
              <a:rPr lang="en-US" sz="2400" dirty="0"/>
              <a:t>Mobile</a:t>
            </a:r>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smtClean="0">
                <a:solidFill>
                  <a:srgbClr val="A0441D"/>
                </a:solidFill>
              </a:rPr>
              <a:t>Persistence</a:t>
            </a:r>
            <a:endParaRPr lang="en-US" sz="2800" dirty="0">
              <a:solidFill>
                <a:srgbClr val="A0441D"/>
              </a:solidFill>
            </a:endParaRPr>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a:t>Spring Transactions, HSQLDB / MySQL, </a:t>
            </a:r>
            <a:r>
              <a:rPr lang="en-US" sz="2400" dirty="0" err="1"/>
              <a:t>QueryDSL</a:t>
            </a:r>
            <a:r>
              <a:rPr lang="en-US" sz="2400" dirty="0"/>
              <a:t>, </a:t>
            </a:r>
            <a:r>
              <a:rPr lang="en-US" sz="2400" dirty="0" err="1"/>
              <a:t>EclipseLink</a:t>
            </a:r>
            <a:endParaRPr lang="en-US" sz="2400" dirty="0"/>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smtClean="0">
                <a:solidFill>
                  <a:srgbClr val="A0441D"/>
                </a:solidFill>
              </a:rPr>
              <a:t>Security</a:t>
            </a:r>
            <a:endParaRPr lang="en-US" sz="2800" dirty="0">
              <a:solidFill>
                <a:srgbClr val="A0441D"/>
              </a:solidFill>
            </a:endParaRPr>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smtClean="0"/>
              <a:t>Spring Security, </a:t>
            </a:r>
            <a:r>
              <a:rPr lang="en-US" sz="2400" dirty="0" err="1"/>
              <a:t>OpenID</a:t>
            </a:r>
            <a:endParaRPr lang="en-US" sz="2400" dirty="0"/>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smtClean="0">
                <a:solidFill>
                  <a:srgbClr val="A0441D"/>
                </a:solidFill>
              </a:rPr>
              <a:t>Logging</a:t>
            </a:r>
            <a:endParaRPr lang="en-US" sz="2800" dirty="0">
              <a:solidFill>
                <a:srgbClr val="A0441D"/>
              </a:solidFill>
            </a:endParaRPr>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err="1"/>
              <a:t>Logback</a:t>
            </a:r>
            <a:endParaRPr lang="en-US" sz="2400" dirty="0"/>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800" dirty="0" smtClean="0">
                <a:solidFill>
                  <a:srgbClr val="A0441D"/>
                </a:solidFill>
              </a:rPr>
              <a:t>Testing</a:t>
            </a:r>
            <a:endParaRPr lang="en-US" sz="2800" dirty="0">
              <a:solidFill>
                <a:srgbClr val="A0441D"/>
              </a:solidFill>
            </a:endParaRPr>
          </a:p>
          <a:p>
            <a:pPr marL="431800" indent="-323850">
              <a:buSzPct val="45000"/>
              <a:buFont typeface="Wingdings"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dirty="0" err="1"/>
              <a:t>JUnit</a:t>
            </a:r>
            <a:r>
              <a:rPr lang="en-US" sz="2400" dirty="0"/>
              <a:t>, </a:t>
            </a:r>
            <a:r>
              <a:rPr lang="en-US" sz="2400" dirty="0" err="1"/>
              <a:t>Mockito</a:t>
            </a:r>
            <a:endParaRPr lang="en-US" sz="2400" dirty="0"/>
          </a:p>
        </p:txBody>
      </p:sp>
      <p:sp>
        <p:nvSpPr>
          <p:cNvPr id="5" name="Rectangle 4"/>
          <p:cNvSpPr/>
          <p:nvPr/>
        </p:nvSpPr>
        <p:spPr>
          <a:xfrm>
            <a:off x="4759326" y="4931361"/>
            <a:ext cx="4384674" cy="8461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i="1" dirty="0">
                <a:solidFill>
                  <a:schemeClr val="bg1"/>
                </a:solidFill>
              </a:rPr>
              <a:t> </a:t>
            </a:r>
            <a:r>
              <a:rPr lang="en-US" sz="3200" i="1" dirty="0" smtClean="0">
                <a:solidFill>
                  <a:schemeClr val="bg1"/>
                </a:solidFill>
              </a:rPr>
              <a:t>All Open Source!</a:t>
            </a:r>
            <a:endParaRPr lang="en-US" sz="3200" i="1" dirty="0">
              <a:solidFill>
                <a:schemeClr val="bg1"/>
              </a:solidFill>
            </a:endParaRPr>
          </a:p>
        </p:txBody>
      </p:sp>
    </p:spTree>
    <p:extLst>
      <p:ext uri="{BB962C8B-B14F-4D97-AF65-F5344CB8AC3E}">
        <p14:creationId xmlns:p14="http://schemas.microsoft.com/office/powerpoint/2010/main" val="143190426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Challenge!</a:t>
            </a:r>
            <a:endParaRPr lang="en-US" dirty="0"/>
          </a:p>
        </p:txBody>
      </p:sp>
      <p:sp>
        <p:nvSpPr>
          <p:cNvPr id="4" name="Content Placeholder 2"/>
          <p:cNvSpPr txBox="1">
            <a:spLocks/>
          </p:cNvSpPr>
          <p:nvPr/>
        </p:nvSpPr>
        <p:spPr>
          <a:xfrm>
            <a:off x="457200" y="1604900"/>
            <a:ext cx="8229600" cy="3472144"/>
          </a:xfrm>
          <a:prstGeom prst="rect">
            <a:avLst/>
          </a:prstGeom>
          <a:effec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90000"/>
              </a:lnSpc>
              <a:buFont typeface="Arial"/>
              <a:buNone/>
              <a:defRPr/>
            </a:pPr>
            <a:r>
              <a:rPr lang="en-US" sz="6600" dirty="0" smtClean="0"/>
              <a:t>Why Don’t We</a:t>
            </a:r>
          </a:p>
          <a:p>
            <a:pPr algn="ctr">
              <a:lnSpc>
                <a:spcPct val="90000"/>
              </a:lnSpc>
              <a:buFont typeface="Arial"/>
              <a:buNone/>
              <a:defRPr/>
            </a:pPr>
            <a:r>
              <a:rPr lang="en-US" sz="6600" dirty="0" smtClean="0"/>
              <a:t>Open Source </a:t>
            </a:r>
          </a:p>
          <a:p>
            <a:pPr algn="ctr">
              <a:lnSpc>
                <a:spcPct val="90000"/>
              </a:lnSpc>
              <a:buFont typeface="Arial"/>
              <a:buNone/>
              <a:defRPr/>
            </a:pPr>
            <a:r>
              <a:rPr lang="en-US" sz="6600" dirty="0" smtClean="0">
                <a:solidFill>
                  <a:srgbClr val="A0441D"/>
                </a:solidFill>
              </a:rPr>
              <a:t>Our Entire Company?</a:t>
            </a:r>
            <a:endParaRPr lang="en-US" sz="6600" dirty="0">
              <a:solidFill>
                <a:srgbClr val="A0441D"/>
              </a:solidFill>
            </a:endParaRPr>
          </a:p>
        </p:txBody>
      </p:sp>
    </p:spTree>
    <p:extLst>
      <p:ext uri="{BB962C8B-B14F-4D97-AF65-F5344CB8AC3E}">
        <p14:creationId xmlns:p14="http://schemas.microsoft.com/office/powerpoint/2010/main" val="9409250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and by the way…</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This </a:t>
            </a:r>
            <a:r>
              <a:rPr lang="en-US" sz="6000" dirty="0" smtClean="0">
                <a:solidFill>
                  <a:srgbClr val="A0441D"/>
                </a:solidFill>
              </a:rPr>
              <a:t>Entire Presentation </a:t>
            </a:r>
            <a:r>
              <a:rPr lang="en-US" sz="6000" dirty="0" smtClean="0"/>
              <a:t>Has Been Open Sourced!</a:t>
            </a:r>
          </a:p>
          <a:p>
            <a:pPr marL="0" indent="0" algn="ctr">
              <a:buNone/>
            </a:pPr>
            <a:endParaRPr lang="en-US" sz="2400" dirty="0" smtClean="0"/>
          </a:p>
          <a:p>
            <a:pPr marL="0" indent="0" algn="ctr">
              <a:buNone/>
            </a:pPr>
            <a:r>
              <a:rPr lang="en-US" sz="3600" u="sng" dirty="0" smtClean="0">
                <a:hlinkClick r:id="rId3"/>
              </a:rPr>
              <a:t>https://github.com/sparcedge/</a:t>
            </a:r>
            <a:endParaRPr lang="en-US" sz="3600" u="sng" dirty="0"/>
          </a:p>
          <a:p>
            <a:pPr marL="0" indent="0" algn="ctr">
              <a:buNone/>
            </a:pPr>
            <a:endParaRPr lang="en-US" sz="5400" dirty="0"/>
          </a:p>
        </p:txBody>
      </p:sp>
    </p:spTree>
    <p:extLst>
      <p:ext uri="{BB962C8B-B14F-4D97-AF65-F5344CB8AC3E}">
        <p14:creationId xmlns:p14="http://schemas.microsoft.com/office/powerpoint/2010/main" val="5382502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000" dirty="0" smtClean="0">
                <a:solidFill>
                  <a:srgbClr val="A0441D"/>
                </a:solidFill>
              </a:rPr>
              <a:t>Thank You!</a:t>
            </a:r>
            <a:endParaRPr lang="en-US" sz="4000" dirty="0">
              <a:solidFill>
                <a:srgbClr val="A0441D"/>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03" y="3409093"/>
            <a:ext cx="2309874" cy="2317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03" y="3409093"/>
            <a:ext cx="2360397" cy="2360397"/>
          </a:xfrm>
          <a:prstGeom prst="rect">
            <a:avLst/>
          </a:prstGeom>
          <a:ln w="9525" cmpd="sng">
            <a:solidFill>
              <a:schemeClr val="tx1"/>
            </a:solidFill>
          </a:ln>
        </p:spPr>
        <p:style>
          <a:lnRef idx="2">
            <a:schemeClr val="accent6"/>
          </a:lnRef>
          <a:fillRef idx="1">
            <a:schemeClr val="lt1"/>
          </a:fillRef>
          <a:effectRef idx="0">
            <a:schemeClr val="accent6"/>
          </a:effectRef>
          <a:fontRef idx="minor">
            <a:schemeClr val="dk1"/>
          </a:fontRef>
        </p:style>
      </p:pic>
      <p:sp>
        <p:nvSpPr>
          <p:cNvPr id="8" name="Rectangle 7"/>
          <p:cNvSpPr/>
          <p:nvPr/>
        </p:nvSpPr>
        <p:spPr>
          <a:xfrm>
            <a:off x="3114408" y="3572203"/>
            <a:ext cx="2946540" cy="2031325"/>
          </a:xfrm>
          <a:prstGeom prst="rect">
            <a:avLst/>
          </a:prstGeom>
        </p:spPr>
        <p:txBody>
          <a:bodyPr wrap="none">
            <a:spAutoFit/>
          </a:bodyPr>
          <a:lstStyle/>
          <a:p>
            <a:pPr algn="ctr"/>
            <a:r>
              <a:rPr lang="en-US" dirty="0">
                <a:hlinkClick r:id="rId5"/>
              </a:rPr>
              <a:t>bob.williams@</a:t>
            </a:r>
            <a:r>
              <a:rPr lang="en-US" dirty="0" smtClean="0">
                <a:hlinkClick r:id="rId5"/>
              </a:rPr>
              <a:t>sparcedge.com</a:t>
            </a:r>
            <a:r>
              <a:rPr lang="en-US" dirty="0" smtClean="0"/>
              <a:t/>
            </a:r>
            <a:br>
              <a:rPr lang="en-US" dirty="0" smtClean="0"/>
            </a:br>
            <a:endParaRPr lang="en-US" dirty="0" smtClean="0"/>
          </a:p>
          <a:p>
            <a:pPr algn="ctr"/>
            <a:r>
              <a:rPr lang="en-US" dirty="0" smtClean="0">
                <a:solidFill>
                  <a:srgbClr val="4E7EFB"/>
                </a:solidFill>
              </a:rPr>
              <a:t>@_</a:t>
            </a:r>
            <a:r>
              <a:rPr lang="en-US" dirty="0" err="1" smtClean="0">
                <a:solidFill>
                  <a:srgbClr val="4E7EFB"/>
                </a:solidFill>
              </a:rPr>
              <a:t>bobwilliams</a:t>
            </a:r>
            <a:endParaRPr lang="en-US" dirty="0" smtClean="0">
              <a:solidFill>
                <a:srgbClr val="4E7EFB"/>
              </a:solidFill>
            </a:endParaRPr>
          </a:p>
          <a:p>
            <a:pPr algn="ctr"/>
            <a:endParaRPr lang="en-US" dirty="0"/>
          </a:p>
          <a:p>
            <a:pPr algn="ctr"/>
            <a:r>
              <a:rPr lang="en-US" kern="0" dirty="0">
                <a:solidFill>
                  <a:srgbClr val="3F3F3F"/>
                </a:solidFill>
                <a:hlinkClick r:id="rId6"/>
              </a:rPr>
              <a:t>tours@sparcedge.com</a:t>
            </a:r>
            <a:r>
              <a:rPr lang="en-US" kern="0" dirty="0">
                <a:solidFill>
                  <a:srgbClr val="3F3F3F"/>
                </a:solidFill>
              </a:rPr>
              <a:t> </a:t>
            </a:r>
            <a:endParaRPr lang="en-US" kern="0" dirty="0" smtClean="0">
              <a:solidFill>
                <a:srgbClr val="3F3F3F"/>
              </a:solidFill>
            </a:endParaRPr>
          </a:p>
          <a:p>
            <a:pPr algn="ctr"/>
            <a:endParaRPr lang="en-US" kern="0" dirty="0">
              <a:solidFill>
                <a:srgbClr val="3F3F3F"/>
              </a:solidFill>
            </a:endParaRPr>
          </a:p>
          <a:p>
            <a:pPr marL="0" lvl="1" algn="ctr"/>
            <a:r>
              <a:rPr lang="en-US" kern="0" dirty="0" smtClean="0">
                <a:solidFill>
                  <a:srgbClr val="BC6210"/>
                </a:solidFill>
                <a:hlinkClick r:id="rId7"/>
              </a:rPr>
              <a:t>www.sparcedge.com</a:t>
            </a:r>
            <a:endParaRPr lang="en-US" kern="0" dirty="0"/>
          </a:p>
        </p:txBody>
      </p:sp>
    </p:spTree>
    <p:extLst>
      <p:ext uri="{BB962C8B-B14F-4D97-AF65-F5344CB8AC3E}">
        <p14:creationId xmlns:p14="http://schemas.microsoft.com/office/powerpoint/2010/main" val="3300818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SPARC!</a:t>
            </a:r>
            <a:endParaRPr lang="en-US" dirty="0"/>
          </a:p>
        </p:txBody>
      </p:sp>
      <p:sp>
        <p:nvSpPr>
          <p:cNvPr id="4" name="Content Placeholder 4"/>
          <p:cNvSpPr txBox="1">
            <a:spLocks/>
          </p:cNvSpPr>
          <p:nvPr/>
        </p:nvSpPr>
        <p:spPr>
          <a:xfrm>
            <a:off x="457200" y="4797784"/>
            <a:ext cx="8229600" cy="1728901"/>
          </a:xfrm>
          <a:prstGeom prst="rect">
            <a:avLst/>
          </a:prstGeom>
        </p:spPr>
        <p:txBody>
          <a:bodyPr vert="horz" lIns="91440" tIns="45720" rIns="91440" bIns="45720" rtlCol="0">
            <a:normAutofit lnSpcReduction="10000"/>
          </a:bodyPr>
          <a:lstStyle/>
          <a:p>
            <a:pPr marL="342900" indent="-342900">
              <a:lnSpc>
                <a:spcPct val="120000"/>
              </a:lnSpc>
              <a:spcBef>
                <a:spcPct val="20000"/>
              </a:spcBef>
              <a:buFont typeface="Arial"/>
              <a:buChar char="•"/>
              <a:defRPr/>
            </a:pPr>
            <a:r>
              <a:rPr lang="en-US" sz="2000" dirty="0" smtClean="0"/>
              <a:t>Software Product Development and Integration </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defTabSz="457200" rtl="0" eaLnBrk="1" fontAlgn="auto" latinLnBrk="0" hangingPunct="1">
              <a:lnSpc>
                <a:spcPct val="120000"/>
              </a:lnSpc>
              <a:spcBef>
                <a:spcPct val="200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2011 Best Place to Work in SC</a:t>
            </a:r>
          </a:p>
          <a:p>
            <a:pPr marL="342900" marR="0" lvl="0" indent="-342900" defTabSz="457200" rtl="0" eaLnBrk="1" fontAlgn="auto" latinLnBrk="0" hangingPunct="1">
              <a:lnSpc>
                <a:spcPct val="120000"/>
              </a:lnSpc>
              <a:spcBef>
                <a:spcPct val="20000"/>
              </a:spcBef>
              <a:spcAft>
                <a:spcPts val="0"/>
              </a:spcAft>
              <a:buClrTx/>
              <a:buSzTx/>
              <a:buFont typeface="Arial"/>
              <a:buChar char="•"/>
              <a:tabLst/>
              <a:defRPr/>
            </a:pPr>
            <a:r>
              <a:rPr lang="en-US" sz="2000" dirty="0" smtClean="0"/>
              <a:t>165+ employees / 500% Growth in 2011</a:t>
            </a:r>
          </a:p>
          <a:p>
            <a:pPr marL="342900" marR="0" lvl="0" indent="-342900" defTabSz="457200" rtl="0" eaLnBrk="1" fontAlgn="auto" latinLnBrk="0" hangingPunct="1">
              <a:lnSpc>
                <a:spcPct val="120000"/>
              </a:lnSpc>
              <a:spcBef>
                <a:spcPct val="20000"/>
              </a:spcBef>
              <a:spcAft>
                <a:spcPts val="0"/>
              </a:spcAft>
              <a:buClrTx/>
              <a:buSzTx/>
              <a:buFont typeface="Arial"/>
              <a:buChar char="•"/>
              <a:tabLst/>
              <a:defRPr/>
            </a:pPr>
            <a:r>
              <a:rPr lang="en-US" sz="2000" dirty="0" smtClean="0"/>
              <a:t>Service Disabled Veteran Owned Small Business</a:t>
            </a:r>
          </a:p>
          <a:p>
            <a:pPr marL="342900" marR="0" lvl="0" indent="-342900"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descr="Some of Our Team"/>
          <p:cNvPicPr>
            <a:picLocks noChangeAspect="1" noChangeArrowheads="1"/>
          </p:cNvPicPr>
          <p:nvPr/>
        </p:nvPicPr>
        <p:blipFill>
          <a:blip r:embed="rId3" cstate="print"/>
          <a:srcRect/>
          <a:stretch>
            <a:fillRect/>
          </a:stretch>
        </p:blipFill>
        <p:spPr bwMode="auto">
          <a:xfrm>
            <a:off x="457200" y="1064272"/>
            <a:ext cx="8229600" cy="3699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53870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Your</a:t>
            </a:r>
            <a:r>
              <a:rPr lang="en-US" dirty="0" smtClean="0">
                <a:solidFill>
                  <a:srgbClr val="A0441D"/>
                </a:solidFill>
              </a:rPr>
              <a:t> Entire </a:t>
            </a:r>
            <a:r>
              <a:rPr lang="en-US" dirty="0" smtClean="0"/>
              <a:t>Organization</a:t>
            </a:r>
            <a:endParaRPr lang="en-US" dirty="0"/>
          </a:p>
        </p:txBody>
      </p:sp>
      <p:sp>
        <p:nvSpPr>
          <p:cNvPr id="3" name="Content Placeholder 2"/>
          <p:cNvSpPr>
            <a:spLocks noGrp="1"/>
          </p:cNvSpPr>
          <p:nvPr>
            <p:ph idx="1"/>
          </p:nvPr>
        </p:nvSpPr>
        <p:spPr>
          <a:xfrm>
            <a:off x="457200" y="1694280"/>
            <a:ext cx="8229600" cy="4525963"/>
          </a:xfrm>
        </p:spPr>
        <p:txBody>
          <a:bodyPr anchor="ctr">
            <a:normAutofit/>
          </a:bodyPr>
          <a:lstStyle/>
          <a:p>
            <a:pPr marL="0" indent="0" algn="ctr">
              <a:buNone/>
            </a:pPr>
            <a:r>
              <a:rPr lang="en-US" sz="8000" dirty="0" smtClean="0"/>
              <a:t>Open Source </a:t>
            </a:r>
            <a:r>
              <a:rPr lang="en-US" sz="8000" dirty="0" smtClean="0">
                <a:solidFill>
                  <a:srgbClr val="A0441D"/>
                </a:solidFill>
              </a:rPr>
              <a:t>Everything </a:t>
            </a:r>
            <a:r>
              <a:rPr lang="en-US" sz="8000" dirty="0" smtClean="0"/>
              <a:t>Possible</a:t>
            </a:r>
            <a:r>
              <a:rPr lang="en-US" sz="8000" dirty="0" smtClean="0">
                <a:solidFill>
                  <a:srgbClr val="000000"/>
                </a:solidFill>
              </a:rPr>
              <a:t>!</a:t>
            </a:r>
          </a:p>
          <a:p>
            <a:pPr marL="0" indent="0" algn="ctr">
              <a:buNone/>
            </a:pPr>
            <a:endParaRPr lang="en-US" sz="8000" dirty="0" smtClean="0"/>
          </a:p>
        </p:txBody>
      </p:sp>
    </p:spTree>
    <p:extLst>
      <p:ext uri="{BB962C8B-B14F-4D97-AF65-F5344CB8AC3E}">
        <p14:creationId xmlns:p14="http://schemas.microsoft.com/office/powerpoint/2010/main" val="29087314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 – </a:t>
            </a:r>
            <a:r>
              <a:rPr lang="en-US" dirty="0" smtClean="0">
                <a:solidFill>
                  <a:srgbClr val="A0441D"/>
                </a:solidFill>
              </a:rPr>
              <a:t>Use</a:t>
            </a:r>
            <a:endParaRPr lang="en-US" dirty="0">
              <a:solidFill>
                <a:srgbClr val="A0441D"/>
              </a:solidFill>
            </a:endParaRPr>
          </a:p>
        </p:txBody>
      </p:sp>
      <p:sp>
        <p:nvSpPr>
          <p:cNvPr id="3" name="Content Placeholder 2"/>
          <p:cNvSpPr>
            <a:spLocks noGrp="1"/>
          </p:cNvSpPr>
          <p:nvPr>
            <p:ph idx="1"/>
          </p:nvPr>
        </p:nvSpPr>
        <p:spPr>
          <a:xfrm>
            <a:off x="457200" y="1365000"/>
            <a:ext cx="8229600" cy="4525963"/>
          </a:xfrm>
        </p:spPr>
        <p:txBody>
          <a:bodyPr vert="horz" numCol="1" anchor="t">
            <a:noAutofit/>
          </a:bodyPr>
          <a:lstStyle/>
          <a:p>
            <a:pPr marL="57150" indent="0">
              <a:buNone/>
            </a:pPr>
            <a:r>
              <a:rPr lang="en-US" sz="2400" dirty="0" smtClean="0"/>
              <a:t>Find open source software that you can use in your projects.</a:t>
            </a:r>
          </a:p>
          <a:p>
            <a:pPr marL="57150" indent="0">
              <a:buNone/>
            </a:pPr>
            <a:r>
              <a:rPr lang="en-US" sz="2400" dirty="0" smtClean="0"/>
              <a:t>Get used to it and the open source model. </a:t>
            </a:r>
          </a:p>
          <a:p>
            <a:pPr marL="57150" indent="0">
              <a:buNone/>
            </a:pPr>
            <a:r>
              <a:rPr lang="en-US" sz="2400" dirty="0" smtClean="0"/>
              <a:t>Take that first step to using it!</a:t>
            </a:r>
            <a:endParaRPr lang="en-US" sz="2400" dirty="0"/>
          </a:p>
          <a:p>
            <a:pPr marL="57150" indent="0">
              <a:buNone/>
            </a:pPr>
            <a:endParaRPr lang="en-US" sz="2400" dirty="0"/>
          </a:p>
        </p:txBody>
      </p:sp>
      <p:pic>
        <p:nvPicPr>
          <p:cNvPr id="4" name="Picture 3" descr="android-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66" y="5100965"/>
            <a:ext cx="1268873" cy="1268873"/>
          </a:xfrm>
          <a:prstGeom prst="rect">
            <a:avLst/>
          </a:prstGeom>
        </p:spPr>
      </p:pic>
      <p:pic>
        <p:nvPicPr>
          <p:cNvPr id="5" name="Picture 4" descr="asf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004" y="3152624"/>
            <a:ext cx="1698274" cy="652578"/>
          </a:xfrm>
          <a:prstGeom prst="rect">
            <a:avLst/>
          </a:prstGeom>
        </p:spPr>
      </p:pic>
      <p:pic>
        <p:nvPicPr>
          <p:cNvPr id="6" name="Picture 5" descr="github-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5859" y="4334073"/>
            <a:ext cx="1250670" cy="1250670"/>
          </a:xfrm>
          <a:prstGeom prst="rect">
            <a:avLst/>
          </a:prstGeom>
        </p:spPr>
      </p:pic>
      <p:pic>
        <p:nvPicPr>
          <p:cNvPr id="7" name="Picture 6" descr="hadoo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0355" y="5630048"/>
            <a:ext cx="2096257" cy="496114"/>
          </a:xfrm>
          <a:prstGeom prst="rect">
            <a:avLst/>
          </a:prstGeom>
        </p:spPr>
      </p:pic>
      <p:pic>
        <p:nvPicPr>
          <p:cNvPr id="8" name="Picture 7" descr="jquery-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441" y="4018665"/>
            <a:ext cx="1093781" cy="955267"/>
          </a:xfrm>
          <a:prstGeom prst="rect">
            <a:avLst/>
          </a:prstGeom>
        </p:spPr>
      </p:pic>
      <p:pic>
        <p:nvPicPr>
          <p:cNvPr id="9" name="Picture 8" descr="Linux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0528" y="3412374"/>
            <a:ext cx="849638" cy="999724"/>
          </a:xfrm>
          <a:prstGeom prst="rect">
            <a:avLst/>
          </a:prstGeom>
        </p:spPr>
      </p:pic>
      <p:pic>
        <p:nvPicPr>
          <p:cNvPr id="10" name="Picture 9" descr="mongodb-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1920" y="4688190"/>
            <a:ext cx="1896839" cy="632280"/>
          </a:xfrm>
          <a:prstGeom prst="rect">
            <a:avLst/>
          </a:prstGeom>
        </p:spPr>
      </p:pic>
      <p:pic>
        <p:nvPicPr>
          <p:cNvPr id="11" name="Picture 10" descr="mysql_logo.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24638" y="5009087"/>
            <a:ext cx="1025306" cy="747780"/>
          </a:xfrm>
          <a:prstGeom prst="rect">
            <a:avLst/>
          </a:prstGeom>
        </p:spPr>
      </p:pic>
      <p:pic>
        <p:nvPicPr>
          <p:cNvPr id="12" name="Picture 11" descr="nodejs-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89069" y="3684404"/>
            <a:ext cx="1486536" cy="508853"/>
          </a:xfrm>
          <a:prstGeom prst="rect">
            <a:avLst/>
          </a:prstGeom>
        </p:spPr>
      </p:pic>
      <p:pic>
        <p:nvPicPr>
          <p:cNvPr id="13" name="Picture 12" descr="rabbitmq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2212" y="4247822"/>
            <a:ext cx="1951649" cy="410874"/>
          </a:xfrm>
          <a:prstGeom prst="rect">
            <a:avLst/>
          </a:prstGeom>
        </p:spPr>
      </p:pic>
      <p:pic>
        <p:nvPicPr>
          <p:cNvPr id="14" name="Picture 13" descr="red-hat-logo.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6820" y="2805478"/>
            <a:ext cx="1280080" cy="1280080"/>
          </a:xfrm>
          <a:prstGeom prst="rect">
            <a:avLst/>
          </a:prstGeom>
        </p:spPr>
      </p:pic>
      <p:pic>
        <p:nvPicPr>
          <p:cNvPr id="15" name="Picture 14" descr="scala-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18507" y="2719023"/>
            <a:ext cx="1455134" cy="433601"/>
          </a:xfrm>
          <a:prstGeom prst="rect">
            <a:avLst/>
          </a:prstGeom>
        </p:spPr>
      </p:pic>
      <p:pic>
        <p:nvPicPr>
          <p:cNvPr id="16" name="Picture 15" descr="ubuntu_logo.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20137" y="4901284"/>
            <a:ext cx="1254141" cy="1224878"/>
          </a:xfrm>
          <a:prstGeom prst="rect">
            <a:avLst/>
          </a:prstGeom>
        </p:spPr>
      </p:pic>
      <p:pic>
        <p:nvPicPr>
          <p:cNvPr id="17" name="Picture 16" descr="vmware.jpe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00027" y="5886319"/>
            <a:ext cx="2059663" cy="967037"/>
          </a:xfrm>
          <a:prstGeom prst="rect">
            <a:avLst/>
          </a:prstGeom>
        </p:spPr>
      </p:pic>
    </p:spTree>
    <p:extLst>
      <p:ext uri="{BB962C8B-B14F-4D97-AF65-F5344CB8AC3E}">
        <p14:creationId xmlns:p14="http://schemas.microsoft.com/office/powerpoint/2010/main" val="15254292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Two – </a:t>
            </a:r>
            <a:r>
              <a:rPr lang="en-US" dirty="0" smtClean="0">
                <a:solidFill>
                  <a:srgbClr val="A0441D"/>
                </a:solidFill>
              </a:rPr>
              <a:t>Contribute</a:t>
            </a:r>
            <a:endParaRPr lang="en-US" dirty="0">
              <a:solidFill>
                <a:srgbClr val="A0441D"/>
              </a:solidFill>
            </a:endParaRPr>
          </a:p>
        </p:txBody>
      </p:sp>
      <p:sp>
        <p:nvSpPr>
          <p:cNvPr id="4" name="Rectangle 3"/>
          <p:cNvSpPr/>
          <p:nvPr/>
        </p:nvSpPr>
        <p:spPr>
          <a:xfrm>
            <a:off x="4782312" y="1726690"/>
            <a:ext cx="3904488" cy="3046988"/>
          </a:xfrm>
          <a:prstGeom prst="rect">
            <a:avLst/>
          </a:prstGeom>
        </p:spPr>
        <p:txBody>
          <a:bodyPr wrap="square">
            <a:spAutoFit/>
          </a:bodyPr>
          <a:lstStyle/>
          <a:p>
            <a:pPr marL="57150" indent="0">
              <a:buNone/>
            </a:pPr>
            <a:r>
              <a:rPr lang="en-US" sz="2400" dirty="0" smtClean="0"/>
              <a:t>Give back to the community and uphold your end of the open source agreement.</a:t>
            </a:r>
          </a:p>
          <a:p>
            <a:pPr marL="57150" indent="0">
              <a:buNone/>
            </a:pPr>
            <a:endParaRPr lang="en-US" sz="2400" dirty="0"/>
          </a:p>
          <a:p>
            <a:pPr marL="57150" indent="0">
              <a:buNone/>
            </a:pPr>
            <a:r>
              <a:rPr lang="en-US" sz="2400" dirty="0" smtClean="0"/>
              <a:t>Learn the “share/make it better” part of open source.</a:t>
            </a:r>
          </a:p>
          <a:p>
            <a:pPr marL="57150" indent="0">
              <a:buNone/>
            </a:pPr>
            <a:endParaRPr lang="en-US" sz="2400" dirty="0"/>
          </a:p>
          <a:p>
            <a:pPr marL="57150" indent="0">
              <a:buNone/>
            </a:pPr>
            <a:r>
              <a:rPr lang="en-US" sz="2400" dirty="0" smtClean="0"/>
              <a:t>Take that next step!</a:t>
            </a:r>
            <a:endParaRPr lang="en-US" sz="2400" dirty="0"/>
          </a:p>
        </p:txBody>
      </p:sp>
      <p:pic>
        <p:nvPicPr>
          <p:cNvPr id="5" name="Picture 4" descr="Screen Shot 2012-03-09 at 11.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788">
            <a:off x="509513" y="1791914"/>
            <a:ext cx="3802200" cy="3305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66565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Three – </a:t>
            </a:r>
            <a:r>
              <a:rPr lang="en-US" dirty="0" smtClean="0">
                <a:solidFill>
                  <a:srgbClr val="A0441D"/>
                </a:solidFill>
              </a:rPr>
              <a:t>In-House</a:t>
            </a:r>
            <a:endParaRPr lang="en-US" dirty="0">
              <a:solidFill>
                <a:srgbClr val="A0441D"/>
              </a:solidFill>
            </a:endParaRPr>
          </a:p>
        </p:txBody>
      </p:sp>
      <p:sp>
        <p:nvSpPr>
          <p:cNvPr id="7" name="Rectangle 6"/>
          <p:cNvSpPr/>
          <p:nvPr/>
        </p:nvSpPr>
        <p:spPr>
          <a:xfrm>
            <a:off x="4766009" y="1546719"/>
            <a:ext cx="3904488" cy="3416320"/>
          </a:xfrm>
          <a:prstGeom prst="rect">
            <a:avLst/>
          </a:prstGeom>
        </p:spPr>
        <p:txBody>
          <a:bodyPr wrap="square">
            <a:spAutoFit/>
          </a:bodyPr>
          <a:lstStyle/>
          <a:p>
            <a:pPr marL="57150" indent="0">
              <a:buNone/>
            </a:pPr>
            <a:r>
              <a:rPr lang="en-US" sz="2400" dirty="0" smtClean="0"/>
              <a:t>Learn how to open source your own project(s).</a:t>
            </a:r>
          </a:p>
          <a:p>
            <a:pPr marL="57150" indent="0">
              <a:buNone/>
            </a:pPr>
            <a:endParaRPr lang="en-US" sz="2400" dirty="0"/>
          </a:p>
          <a:p>
            <a:pPr marL="57150" indent="0">
              <a:buNone/>
            </a:pPr>
            <a:r>
              <a:rPr lang="en-US" sz="2400" dirty="0" smtClean="0"/>
              <a:t>Allow </a:t>
            </a:r>
            <a:r>
              <a:rPr lang="en-US" sz="2400" dirty="0"/>
              <a:t>them to work together across </a:t>
            </a:r>
            <a:r>
              <a:rPr lang="en-US" sz="2400" dirty="0" smtClean="0"/>
              <a:t>teams and build better collaboration.  </a:t>
            </a:r>
          </a:p>
          <a:p>
            <a:pPr marL="57150" indent="0">
              <a:buNone/>
            </a:pPr>
            <a:endParaRPr lang="en-US" sz="2400" dirty="0"/>
          </a:p>
          <a:p>
            <a:pPr marL="57150" indent="0">
              <a:buNone/>
            </a:pPr>
            <a:r>
              <a:rPr lang="en-US" sz="2400" dirty="0" smtClean="0"/>
              <a:t>Create </a:t>
            </a:r>
            <a:r>
              <a:rPr lang="en-US" sz="2400" dirty="0"/>
              <a:t>excitement and additional energy</a:t>
            </a:r>
            <a:r>
              <a:rPr lang="en-US" sz="2400" dirty="0" smtClean="0"/>
              <a:t>!</a:t>
            </a:r>
            <a:endParaRPr lang="en-US" sz="2400" dirty="0"/>
          </a:p>
        </p:txBody>
      </p:sp>
      <p:pic>
        <p:nvPicPr>
          <p:cNvPr id="8" name="Picture 7" descr="nur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36681">
            <a:off x="457200" y="1834547"/>
            <a:ext cx="3904488" cy="3048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63566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Four – </a:t>
            </a:r>
            <a:r>
              <a:rPr lang="en-US" dirty="0" smtClean="0">
                <a:solidFill>
                  <a:srgbClr val="A0441D"/>
                </a:solidFill>
              </a:rPr>
              <a:t>Review</a:t>
            </a:r>
            <a:endParaRPr lang="en-US" dirty="0">
              <a:solidFill>
                <a:srgbClr val="A0441D"/>
              </a:solidFill>
            </a:endParaRPr>
          </a:p>
        </p:txBody>
      </p:sp>
      <p:sp>
        <p:nvSpPr>
          <p:cNvPr id="6" name="Rectangle 5"/>
          <p:cNvSpPr/>
          <p:nvPr/>
        </p:nvSpPr>
        <p:spPr>
          <a:xfrm>
            <a:off x="4782312" y="1884127"/>
            <a:ext cx="3904488" cy="3046988"/>
          </a:xfrm>
          <a:prstGeom prst="rect">
            <a:avLst/>
          </a:prstGeom>
        </p:spPr>
        <p:txBody>
          <a:bodyPr>
            <a:spAutoFit/>
          </a:bodyPr>
          <a:lstStyle/>
          <a:p>
            <a:pPr marL="57150" indent="0">
              <a:buNone/>
            </a:pPr>
            <a:r>
              <a:rPr lang="en-US" sz="2400" dirty="0"/>
              <a:t>Developers like clout and like to be heard.  </a:t>
            </a:r>
            <a:endParaRPr lang="en-US" sz="2400" dirty="0" smtClean="0"/>
          </a:p>
          <a:p>
            <a:pPr marL="57150" indent="0">
              <a:buNone/>
            </a:pPr>
            <a:endParaRPr lang="en-US" sz="2400" dirty="0"/>
          </a:p>
          <a:p>
            <a:pPr marL="57150" indent="0">
              <a:buNone/>
            </a:pPr>
            <a:r>
              <a:rPr lang="en-US" sz="2400" dirty="0" smtClean="0"/>
              <a:t>Let them show-off to their peers, managers and the company as a whole.  </a:t>
            </a:r>
          </a:p>
          <a:p>
            <a:pPr marL="57150" indent="0">
              <a:buNone/>
            </a:pPr>
            <a:endParaRPr lang="en-US" sz="2400" dirty="0"/>
          </a:p>
          <a:p>
            <a:pPr marL="57150" indent="0">
              <a:buNone/>
            </a:pPr>
            <a:r>
              <a:rPr lang="en-US" sz="2400" dirty="0" smtClean="0"/>
              <a:t>Give </a:t>
            </a:r>
            <a:r>
              <a:rPr lang="en-US" sz="2400" dirty="0"/>
              <a:t>them bragging rights</a:t>
            </a:r>
            <a:r>
              <a:rPr lang="en-US" sz="2400" dirty="0" smtClean="0"/>
              <a:t>!</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34042">
            <a:off x="457200" y="2093222"/>
            <a:ext cx="3904488" cy="2611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16779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Five – </a:t>
            </a:r>
            <a:r>
              <a:rPr lang="en-US" dirty="0" smtClean="0">
                <a:solidFill>
                  <a:srgbClr val="A0441D"/>
                </a:solidFill>
              </a:rPr>
              <a:t>Expand</a:t>
            </a:r>
            <a:endParaRPr lang="en-US" dirty="0">
              <a:solidFill>
                <a:srgbClr val="A0441D"/>
              </a:solidFill>
            </a:endParaRPr>
          </a:p>
        </p:txBody>
      </p:sp>
      <p:sp>
        <p:nvSpPr>
          <p:cNvPr id="6" name="Rectangle 5"/>
          <p:cNvSpPr/>
          <p:nvPr/>
        </p:nvSpPr>
        <p:spPr>
          <a:xfrm>
            <a:off x="4782312" y="1370643"/>
            <a:ext cx="3904488" cy="4154983"/>
          </a:xfrm>
          <a:prstGeom prst="rect">
            <a:avLst/>
          </a:prstGeom>
        </p:spPr>
        <p:txBody>
          <a:bodyPr>
            <a:spAutoFit/>
          </a:bodyPr>
          <a:lstStyle/>
          <a:p>
            <a:r>
              <a:rPr lang="en-US" sz="2400" dirty="0" smtClean="0"/>
              <a:t>Now that you have embraced open source, don’t stop.</a:t>
            </a:r>
            <a:endParaRPr lang="en-US" sz="2400" dirty="0"/>
          </a:p>
          <a:p>
            <a:endParaRPr lang="en-US" sz="2400" dirty="0"/>
          </a:p>
          <a:p>
            <a:r>
              <a:rPr lang="en-US" sz="2400" dirty="0" smtClean="0"/>
              <a:t>In what </a:t>
            </a:r>
            <a:r>
              <a:rPr lang="en-US" sz="2400" dirty="0"/>
              <a:t>other areas </a:t>
            </a:r>
            <a:r>
              <a:rPr lang="en-US" sz="2400" dirty="0" smtClean="0"/>
              <a:t>of your </a:t>
            </a:r>
            <a:r>
              <a:rPr lang="en-US" sz="2400" dirty="0"/>
              <a:t>company </a:t>
            </a:r>
            <a:r>
              <a:rPr lang="en-US" sz="2400" dirty="0" smtClean="0"/>
              <a:t>could you </a:t>
            </a:r>
            <a:r>
              <a:rPr lang="en-US" sz="2400" dirty="0"/>
              <a:t>apply the open source model?</a:t>
            </a:r>
          </a:p>
          <a:p>
            <a:endParaRPr lang="en-US" sz="2400" dirty="0"/>
          </a:p>
          <a:p>
            <a:r>
              <a:rPr lang="en-US" sz="2400" dirty="0"/>
              <a:t>Find ways to capitalize on the advantages of the open source model throughout your </a:t>
            </a:r>
            <a:r>
              <a:rPr lang="en-US" sz="2400" dirty="0" smtClean="0"/>
              <a:t>entire organization!</a:t>
            </a:r>
            <a:endParaRPr lang="en-US" sz="2400" dirty="0"/>
          </a:p>
        </p:txBody>
      </p:sp>
      <p:pic>
        <p:nvPicPr>
          <p:cNvPr id="8" name="Picture 7" descr="expa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88622">
            <a:off x="457200" y="1753667"/>
            <a:ext cx="3904488" cy="35073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56106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F8BFF"/>
      </a:hlink>
      <a:folHlink>
        <a:srgbClr val="737373"/>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13170</TotalTime>
  <Words>1606</Words>
  <Application>Microsoft Macintosh PowerPoint</Application>
  <PresentationFormat>On-screen Show (4:3)</PresentationFormat>
  <Paragraphs>294</Paragraphs>
  <Slides>24</Slides>
  <Notes>24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Open Sourcing From Within Your Company, For Your Company</vt:lpstr>
      <vt:lpstr>About Me</vt:lpstr>
      <vt:lpstr>Who is SPARC!</vt:lpstr>
      <vt:lpstr>Open Source Your Entire Organization</vt:lpstr>
      <vt:lpstr>Step One – Use</vt:lpstr>
      <vt:lpstr>Step Two – Contribute</vt:lpstr>
      <vt:lpstr>Step Three – In-House</vt:lpstr>
      <vt:lpstr>Step Four – Review</vt:lpstr>
      <vt:lpstr>Step Five – Expand</vt:lpstr>
      <vt:lpstr>Why?</vt:lpstr>
      <vt:lpstr>SPARC and Open Source</vt:lpstr>
      <vt:lpstr>PowerPoint Presentation</vt:lpstr>
      <vt:lpstr>SPARC IQ</vt:lpstr>
      <vt:lpstr>SPARC IQ</vt:lpstr>
      <vt:lpstr>SPARC IQ</vt:lpstr>
      <vt:lpstr>SPARC IQ</vt:lpstr>
      <vt:lpstr>PowerPoint Presentation</vt:lpstr>
      <vt:lpstr>Knappsak: Mobile App Distribution</vt:lpstr>
      <vt:lpstr>SPARC Mobile App Distribution</vt:lpstr>
      <vt:lpstr>SPARC Mobile App Distribution</vt:lpstr>
      <vt:lpstr>Technology Stack</vt:lpstr>
      <vt:lpstr>Your Challenge!</vt:lpstr>
      <vt:lpstr>Oh, and by the way…</vt:lpstr>
      <vt:lpstr>Thank You!</vt:lpstr>
    </vt:vector>
  </TitlesOfParts>
  <Company>SPARC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for a Creative &amp; Knowledge Economy</dc:title>
  <dc:creator>Brad Kaloupek</dc:creator>
  <cp:lastModifiedBy>Bob</cp:lastModifiedBy>
  <cp:revision>841</cp:revision>
  <cp:lastPrinted>2012-03-21T19:32:33Z</cp:lastPrinted>
  <dcterms:created xsi:type="dcterms:W3CDTF">2012-03-21T02:10:28Z</dcterms:created>
  <dcterms:modified xsi:type="dcterms:W3CDTF">2012-05-24T01:03:53Z</dcterms:modified>
</cp:coreProperties>
</file>